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Slab"/>
      <p:regular r:id="rId39"/>
      <p:bold r:id="rId40"/>
    </p:embeddedFont>
    <p:embeddedFont>
      <p:font typeface="Roboto"/>
      <p:regular r:id="rId41"/>
      <p:bold r:id="rId42"/>
      <p:italic r:id="rId43"/>
      <p:boldItalic r:id="rId44"/>
    </p:embeddedFont>
    <p:embeddedFont>
      <p:font typeface="Proxima Nova"/>
      <p:regular r:id="rId45"/>
      <p:bold r:id="rId46"/>
      <p:italic r:id="rId47"/>
      <p:boldItalic r:id="rId48"/>
    </p:embeddedFont>
    <p:embeddedFont>
      <p:font typeface="Roboto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Slab-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Robot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Slab-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italic.fntdata"/><Relationship Id="rId50" Type="http://schemas.openxmlformats.org/officeDocument/2006/relationships/font" Target="fonts/RobotoLight-bold.fntdata"/><Relationship Id="rId52"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871f81ff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871f81ff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ff7a9e59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ff7a9e59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ff7a9e59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ff7a9e59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abe8ead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abe8ead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ff7a9e59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ff7a9e59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ff7a9e59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ff7a9e59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871f81ff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871f81ff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871f81fff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871f81fff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71f81f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71f81f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ff7a9e5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ff7a9e5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871f81ff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871f81ff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871f81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871f81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871f81ff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871f81ff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871f81ff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9871f81ff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871f81ff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871f81ff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871f81ff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871f81ff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abe8ead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abe8ead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9144" rtl="0" algn="l">
              <a:lnSpc>
                <a:spcPct val="115000"/>
              </a:lnSpc>
              <a:spcBef>
                <a:spcPts val="1704"/>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acf2022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acf2022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88392" rtl="0" algn="l">
              <a:lnSpc>
                <a:spcPct val="115000"/>
              </a:lnSpc>
              <a:spcBef>
                <a:spcPts val="984"/>
              </a:spcBef>
              <a:spcAft>
                <a:spcPts val="0"/>
              </a:spcAft>
              <a:buClr>
                <a:schemeClr val="dk1"/>
              </a:buClr>
              <a:buSzPts val="1100"/>
              <a:buFont typeface="Arial"/>
              <a:buNone/>
            </a:pPr>
            <a:r>
              <a:rPr lang="en" sz="1600">
                <a:solidFill>
                  <a:srgbClr val="061A22"/>
                </a:solidFill>
              </a:rPr>
              <a:t> </a:t>
            </a:r>
            <a:r>
              <a:rPr lang="en" sz="1600">
                <a:solidFill>
                  <a:srgbClr val="FF0000"/>
                </a:solidFill>
              </a:rPr>
              <a:t>categorical_crossentropy </a:t>
            </a:r>
            <a:r>
              <a:rPr lang="en" sz="1600">
                <a:solidFill>
                  <a:schemeClr val="dk1"/>
                </a:solidFill>
              </a:rPr>
              <a:t>a</a:t>
            </a:r>
            <a:r>
              <a:rPr lang="en" sz="1600">
                <a:solidFill>
                  <a:srgbClr val="1155CC"/>
                </a:solidFill>
              </a:rPr>
              <a:t> </a:t>
            </a:r>
            <a:r>
              <a:rPr lang="en" sz="1600">
                <a:solidFill>
                  <a:srgbClr val="061A22"/>
                </a:solidFill>
              </a:rPr>
              <a:t>loss function was implemented so the network can learn when its output is decisively wrong. </a:t>
            </a:r>
            <a:endParaRPr sz="1600">
              <a:solidFill>
                <a:srgbClr val="061A22"/>
              </a:solidFill>
            </a:endParaRPr>
          </a:p>
          <a:p>
            <a:pPr indent="0" lvl="0" marL="0" marR="76200" rtl="0" algn="l">
              <a:lnSpc>
                <a:spcPct val="115000"/>
              </a:lnSpc>
              <a:spcBef>
                <a:spcPts val="1704"/>
              </a:spcBef>
              <a:spcAft>
                <a:spcPts val="0"/>
              </a:spcAft>
              <a:buClr>
                <a:schemeClr val="dk1"/>
              </a:buClr>
              <a:buSzPts val="1100"/>
              <a:buFont typeface="Arial"/>
              <a:buNone/>
            </a:pPr>
            <a:r>
              <a:t/>
            </a:r>
            <a:endParaRPr sz="972">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acf2022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acf2022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ff7a9e59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ff7a9e59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9acf2022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9acf2022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b9f697f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b9f697f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871f81f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871f81f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acf2022d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acf2022d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acf2022d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acf2022d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ff7a9e59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ff7a9e59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ff7a9e59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ff7a9e59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871f81f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871f81f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871f81f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871f81f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871f81f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871f81f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871f81ff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871f81ff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871f81ff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871f81ff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acf2022d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acf2022d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1"/>
            </a:gs>
            <a:gs pos="23000">
              <a:schemeClr val="accent2"/>
            </a:gs>
            <a:gs pos="49000">
              <a:schemeClr val="accent3"/>
            </a:gs>
            <a:gs pos="77000">
              <a:schemeClr val="accent4"/>
            </a:gs>
            <a:gs pos="100000">
              <a:schemeClr val="accent5"/>
            </a:gs>
          </a:gsLst>
          <a:lin ang="18900732" scaled="0"/>
        </a:gradFill>
      </p:bgPr>
    </p:bg>
    <p:spTree>
      <p:nvGrpSpPr>
        <p:cNvPr id="9" name="Shape 9"/>
        <p:cNvGrpSpPr/>
        <p:nvPr/>
      </p:nvGrpSpPr>
      <p:grpSpPr>
        <a:xfrm>
          <a:off x="0" y="0"/>
          <a:ext cx="0" cy="0"/>
          <a:chOff x="0" y="0"/>
          <a:chExt cx="0" cy="0"/>
        </a:xfrm>
      </p:grpSpPr>
      <p:sp>
        <p:nvSpPr>
          <p:cNvPr id="10" name="Google Shape;10;p2"/>
          <p:cNvSpPr/>
          <p:nvPr/>
        </p:nvSpPr>
        <p:spPr>
          <a:xfrm>
            <a:off x="1361800" y="-476249"/>
            <a:ext cx="6041280" cy="5907280"/>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1"/>
              </a:gs>
              <a:gs pos="13000">
                <a:schemeClr val="accent1"/>
              </a:gs>
              <a:gs pos="31000">
                <a:schemeClr val="accent2"/>
              </a:gs>
              <a:gs pos="50000">
                <a:schemeClr val="accent3"/>
              </a:gs>
              <a:gs pos="68000">
                <a:schemeClr val="accent4"/>
              </a:gs>
              <a:gs pos="88000">
                <a:schemeClr val="accent5"/>
              </a:gs>
              <a:gs pos="100000">
                <a:schemeClr val="accent5"/>
              </a:gs>
            </a:gsLst>
            <a:lin ang="8100019"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2"/>
          <p:cNvSpPr txBox="1"/>
          <p:nvPr>
            <p:ph type="ctrTitle"/>
          </p:nvPr>
        </p:nvSpPr>
        <p:spPr>
          <a:xfrm>
            <a:off x="685800" y="1991813"/>
            <a:ext cx="7772400" cy="11598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lgn="ctr">
              <a:lnSpc>
                <a:spcPct val="90000"/>
              </a:lnSpc>
              <a:spcBef>
                <a:spcPts val="0"/>
              </a:spcBef>
              <a:spcAft>
                <a:spcPts val="0"/>
              </a:spcAft>
              <a:buClr>
                <a:schemeClr val="lt1"/>
              </a:buClr>
              <a:buSzPts val="5600"/>
              <a:buNone/>
              <a:defRPr sz="5600">
                <a:solidFill>
                  <a:schemeClr val="lt1"/>
                </a:solidFill>
              </a:defRPr>
            </a:lvl2pPr>
            <a:lvl3pPr lvl="2" algn="ctr">
              <a:lnSpc>
                <a:spcPct val="90000"/>
              </a:lnSpc>
              <a:spcBef>
                <a:spcPts val="0"/>
              </a:spcBef>
              <a:spcAft>
                <a:spcPts val="0"/>
              </a:spcAft>
              <a:buClr>
                <a:schemeClr val="lt1"/>
              </a:buClr>
              <a:buSzPts val="5600"/>
              <a:buNone/>
              <a:defRPr sz="5600">
                <a:solidFill>
                  <a:schemeClr val="lt1"/>
                </a:solidFill>
              </a:defRPr>
            </a:lvl3pPr>
            <a:lvl4pPr lvl="3" algn="ctr">
              <a:lnSpc>
                <a:spcPct val="90000"/>
              </a:lnSpc>
              <a:spcBef>
                <a:spcPts val="0"/>
              </a:spcBef>
              <a:spcAft>
                <a:spcPts val="0"/>
              </a:spcAft>
              <a:buClr>
                <a:schemeClr val="lt1"/>
              </a:buClr>
              <a:buSzPts val="5600"/>
              <a:buNone/>
              <a:defRPr sz="5600">
                <a:solidFill>
                  <a:schemeClr val="lt1"/>
                </a:solidFill>
              </a:defRPr>
            </a:lvl4pPr>
            <a:lvl5pPr lvl="4" algn="ctr">
              <a:lnSpc>
                <a:spcPct val="90000"/>
              </a:lnSpc>
              <a:spcBef>
                <a:spcPts val="0"/>
              </a:spcBef>
              <a:spcAft>
                <a:spcPts val="0"/>
              </a:spcAft>
              <a:buClr>
                <a:schemeClr val="lt1"/>
              </a:buClr>
              <a:buSzPts val="5600"/>
              <a:buNone/>
              <a:defRPr sz="5600">
                <a:solidFill>
                  <a:schemeClr val="lt1"/>
                </a:solidFill>
              </a:defRPr>
            </a:lvl5pPr>
            <a:lvl6pPr lvl="5" algn="ctr">
              <a:lnSpc>
                <a:spcPct val="90000"/>
              </a:lnSpc>
              <a:spcBef>
                <a:spcPts val="0"/>
              </a:spcBef>
              <a:spcAft>
                <a:spcPts val="0"/>
              </a:spcAft>
              <a:buClr>
                <a:schemeClr val="lt1"/>
              </a:buClr>
              <a:buSzPts val="5600"/>
              <a:buNone/>
              <a:defRPr sz="5600">
                <a:solidFill>
                  <a:schemeClr val="lt1"/>
                </a:solidFill>
              </a:defRPr>
            </a:lvl6pPr>
            <a:lvl7pPr lvl="6" algn="ctr">
              <a:lnSpc>
                <a:spcPct val="90000"/>
              </a:lnSpc>
              <a:spcBef>
                <a:spcPts val="0"/>
              </a:spcBef>
              <a:spcAft>
                <a:spcPts val="0"/>
              </a:spcAft>
              <a:buClr>
                <a:schemeClr val="lt1"/>
              </a:buClr>
              <a:buSzPts val="5600"/>
              <a:buNone/>
              <a:defRPr sz="5600">
                <a:solidFill>
                  <a:schemeClr val="lt1"/>
                </a:solidFill>
              </a:defRPr>
            </a:lvl7pPr>
            <a:lvl8pPr lvl="7" algn="ctr">
              <a:lnSpc>
                <a:spcPct val="90000"/>
              </a:lnSpc>
              <a:spcBef>
                <a:spcPts val="0"/>
              </a:spcBef>
              <a:spcAft>
                <a:spcPts val="0"/>
              </a:spcAft>
              <a:buClr>
                <a:schemeClr val="lt1"/>
              </a:buClr>
              <a:buSzPts val="5600"/>
              <a:buNone/>
              <a:defRPr sz="5600">
                <a:solidFill>
                  <a:schemeClr val="lt1"/>
                </a:solidFill>
              </a:defRPr>
            </a:lvl8pPr>
            <a:lvl9pPr lvl="8" algn="ctr">
              <a:lnSpc>
                <a:spcPct val="90000"/>
              </a:lnSpc>
              <a:spcBef>
                <a:spcPts val="0"/>
              </a:spcBef>
              <a:spcAft>
                <a:spcPts val="0"/>
              </a:spcAft>
              <a:buClr>
                <a:schemeClr val="lt1"/>
              </a:buClr>
              <a:buSzPts val="5600"/>
              <a:buNone/>
              <a:defRPr sz="5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1"/>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1"/>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11"/>
          <p:cNvSpPr/>
          <p:nvPr/>
        </p:nvSpPr>
        <p:spPr>
          <a:xfrm rot="10800000">
            <a:off x="6034180" y="-109135"/>
            <a:ext cx="4027520" cy="3938187"/>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1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entered stain">
  <p:cSld name="BLANK_2">
    <p:spTree>
      <p:nvGrpSpPr>
        <p:cNvPr id="61" name="Shape 61"/>
        <p:cNvGrpSpPr/>
        <p:nvPr/>
      </p:nvGrpSpPr>
      <p:grpSpPr>
        <a:xfrm>
          <a:off x="0" y="0"/>
          <a:ext cx="0" cy="0"/>
          <a:chOff x="0" y="0"/>
          <a:chExt cx="0" cy="0"/>
        </a:xfrm>
      </p:grpSpPr>
      <p:sp>
        <p:nvSpPr>
          <p:cNvPr id="62" name="Google Shape;62;p12"/>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2"/>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64" name="Google Shape;64;p12"/>
          <p:cNvSpPr/>
          <p:nvPr/>
        </p:nvSpPr>
        <p:spPr>
          <a:xfrm>
            <a:off x="1711962"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3"/>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68" name="Google Shape;68;p13"/>
          <p:cNvSpPr/>
          <p:nvPr/>
        </p:nvSpPr>
        <p:spPr>
          <a:xfrm>
            <a:off x="1714500"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13"/>
          <p:cNvSpPr txBox="1"/>
          <p:nvPr>
            <p:ph idx="1" type="body"/>
          </p:nvPr>
        </p:nvSpPr>
        <p:spPr>
          <a:xfrm>
            <a:off x="457200" y="4406305"/>
            <a:ext cx="8229600" cy="2448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0"/>
              </a:spcBef>
              <a:spcAft>
                <a:spcPts val="0"/>
              </a:spcAft>
              <a:buSzPts val="1800"/>
              <a:buNone/>
              <a:defRPr sz="1800"/>
            </a:lvl1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0" name="Shape 70"/>
        <p:cNvGrpSpPr/>
        <p:nvPr/>
      </p:nvGrpSpPr>
      <p:grpSpPr>
        <a:xfrm>
          <a:off x="0" y="0"/>
          <a:ext cx="0" cy="0"/>
          <a:chOff x="0" y="0"/>
          <a:chExt cx="0" cy="0"/>
        </a:xfrm>
      </p:grpSpPr>
      <p:sp>
        <p:nvSpPr>
          <p:cNvPr id="71" name="Google Shape;71;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 name="Google Shape;73;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15" name="Google Shape;15;p3"/>
          <p:cNvSpPr/>
          <p:nvPr/>
        </p:nvSpPr>
        <p:spPr>
          <a:xfrm>
            <a:off x="6015501" y="-974487"/>
            <a:ext cx="3957675" cy="4474464"/>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3"/>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7" name="Google Shape;17;p3"/>
          <p:cNvSpPr txBox="1"/>
          <p:nvPr>
            <p:ph idx="1" type="body"/>
          </p:nvPr>
        </p:nvSpPr>
        <p:spPr>
          <a:xfrm>
            <a:off x="855275" y="1353950"/>
            <a:ext cx="3473100" cy="32973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18" name="Google Shape;18;p3"/>
          <p:cNvSpPr txBox="1"/>
          <p:nvPr>
            <p:ph idx="2" type="body"/>
          </p:nvPr>
        </p:nvSpPr>
        <p:spPr>
          <a:xfrm>
            <a:off x="4815599" y="1353950"/>
            <a:ext cx="3473100" cy="32973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bg>
      <p:bgPr>
        <a:solidFill>
          <a:schemeClr val="lt2"/>
        </a:solidFill>
      </p:bgPr>
    </p:bg>
    <p:spTree>
      <p:nvGrpSpPr>
        <p:cNvPr id="19" name="Shape 19"/>
        <p:cNvGrpSpPr/>
        <p:nvPr/>
      </p:nvGrpSpPr>
      <p:grpSpPr>
        <a:xfrm>
          <a:off x="0" y="0"/>
          <a:ext cx="0" cy="0"/>
          <a:chOff x="0" y="0"/>
          <a:chExt cx="0" cy="0"/>
        </a:xfrm>
      </p:grpSpPr>
      <p:sp>
        <p:nvSpPr>
          <p:cNvPr id="20" name="Google Shape;20;p4"/>
          <p:cNvSpPr/>
          <p:nvPr/>
        </p:nvSpPr>
        <p:spPr>
          <a:xfrm>
            <a:off x="0" y="0"/>
            <a:ext cx="9144000" cy="5143500"/>
          </a:xfrm>
          <a:custGeom>
            <a:rect b="b" l="l" r="r" t="t"/>
            <a:pathLst>
              <a:path extrusionOk="0" h="6858000" w="12192000">
                <a:moveTo>
                  <a:pt x="11878310" y="0"/>
                </a:moveTo>
                <a:lnTo>
                  <a:pt x="11441430" y="436880"/>
                </a:lnTo>
                <a:cubicBezTo>
                  <a:pt x="11341735" y="536575"/>
                  <a:pt x="11341735" y="699770"/>
                  <a:pt x="11441430" y="799465"/>
                </a:cubicBezTo>
                <a:cubicBezTo>
                  <a:pt x="11541125" y="899160"/>
                  <a:pt x="11704320" y="899160"/>
                  <a:pt x="11804015" y="799465"/>
                </a:cubicBezTo>
                <a:lnTo>
                  <a:pt x="12192000" y="411480"/>
                </a:lnTo>
                <a:lnTo>
                  <a:pt x="12192000" y="0"/>
                </a:lnTo>
                <a:lnTo>
                  <a:pt x="11878310" y="0"/>
                </a:lnTo>
                <a:close/>
                <a:moveTo>
                  <a:pt x="10008870" y="5855970"/>
                </a:moveTo>
                <a:cubicBezTo>
                  <a:pt x="9909175" y="5756275"/>
                  <a:pt x="9909175" y="5593080"/>
                  <a:pt x="10008870" y="5493385"/>
                </a:cubicBezTo>
                <a:lnTo>
                  <a:pt x="10660380" y="4841875"/>
                </a:lnTo>
                <a:cubicBezTo>
                  <a:pt x="10760075" y="4742180"/>
                  <a:pt x="10760075" y="4578985"/>
                  <a:pt x="10660380" y="4479290"/>
                </a:cubicBezTo>
                <a:cubicBezTo>
                  <a:pt x="10560685" y="4379595"/>
                  <a:pt x="10397490" y="4379595"/>
                  <a:pt x="10297795" y="4479290"/>
                </a:cubicBezTo>
                <a:lnTo>
                  <a:pt x="9189085" y="5588000"/>
                </a:lnTo>
                <a:cubicBezTo>
                  <a:pt x="9089390" y="5687695"/>
                  <a:pt x="8926195" y="5687695"/>
                  <a:pt x="8826500" y="5588000"/>
                </a:cubicBezTo>
                <a:cubicBezTo>
                  <a:pt x="8726805" y="5488305"/>
                  <a:pt x="8726805" y="5325110"/>
                  <a:pt x="8826500" y="5225415"/>
                </a:cubicBezTo>
                <a:lnTo>
                  <a:pt x="9175750" y="4876165"/>
                </a:lnTo>
                <a:cubicBezTo>
                  <a:pt x="9275445" y="4776470"/>
                  <a:pt x="9275445" y="4613275"/>
                  <a:pt x="9175750" y="4513580"/>
                </a:cubicBezTo>
                <a:cubicBezTo>
                  <a:pt x="9076055" y="4413885"/>
                  <a:pt x="8912860" y="4413885"/>
                  <a:pt x="8813165" y="4513580"/>
                </a:cubicBezTo>
                <a:lnTo>
                  <a:pt x="7091045" y="6235700"/>
                </a:lnTo>
                <a:cubicBezTo>
                  <a:pt x="6991350" y="6335395"/>
                  <a:pt x="6828156" y="6335395"/>
                  <a:pt x="6728460" y="6235700"/>
                </a:cubicBezTo>
                <a:cubicBezTo>
                  <a:pt x="6628765" y="6136005"/>
                  <a:pt x="6628765" y="5972810"/>
                  <a:pt x="6728460" y="5873115"/>
                </a:cubicBezTo>
                <a:lnTo>
                  <a:pt x="7730490" y="4871085"/>
                </a:lnTo>
                <a:cubicBezTo>
                  <a:pt x="7830185" y="4771390"/>
                  <a:pt x="7830185" y="4608195"/>
                  <a:pt x="7730490" y="4508500"/>
                </a:cubicBezTo>
                <a:cubicBezTo>
                  <a:pt x="7630795" y="4408805"/>
                  <a:pt x="7467600" y="4408805"/>
                  <a:pt x="7367906" y="4508500"/>
                </a:cubicBezTo>
                <a:lnTo>
                  <a:pt x="7264400" y="4612005"/>
                </a:lnTo>
                <a:cubicBezTo>
                  <a:pt x="7164706" y="4711700"/>
                  <a:pt x="7001510" y="4711700"/>
                  <a:pt x="6901815" y="4612005"/>
                </a:cubicBezTo>
                <a:cubicBezTo>
                  <a:pt x="6802120" y="4512310"/>
                  <a:pt x="6802120" y="4349115"/>
                  <a:pt x="6901815" y="4249420"/>
                </a:cubicBezTo>
                <a:lnTo>
                  <a:pt x="7459345" y="3691890"/>
                </a:lnTo>
                <a:cubicBezTo>
                  <a:pt x="7559040" y="3592195"/>
                  <a:pt x="7559040" y="3429000"/>
                  <a:pt x="7459345" y="3329305"/>
                </a:cubicBezTo>
                <a:cubicBezTo>
                  <a:pt x="7359650" y="3229610"/>
                  <a:pt x="7196456" y="3229610"/>
                  <a:pt x="7096760" y="3329305"/>
                </a:cubicBezTo>
                <a:lnTo>
                  <a:pt x="6362065" y="4064000"/>
                </a:lnTo>
                <a:cubicBezTo>
                  <a:pt x="6262370" y="4163695"/>
                  <a:pt x="6099175" y="4163695"/>
                  <a:pt x="5999480" y="4064000"/>
                </a:cubicBezTo>
                <a:cubicBezTo>
                  <a:pt x="5899785" y="3964305"/>
                  <a:pt x="5899785" y="3801110"/>
                  <a:pt x="5999480" y="3701415"/>
                </a:cubicBezTo>
                <a:lnTo>
                  <a:pt x="6907531" y="2793365"/>
                </a:lnTo>
                <a:cubicBezTo>
                  <a:pt x="7007225" y="2693670"/>
                  <a:pt x="7007225" y="2530475"/>
                  <a:pt x="6907531" y="2430780"/>
                </a:cubicBezTo>
                <a:cubicBezTo>
                  <a:pt x="6807835" y="2331085"/>
                  <a:pt x="6807835" y="2167890"/>
                  <a:pt x="6907531" y="2068195"/>
                </a:cubicBezTo>
                <a:lnTo>
                  <a:pt x="8978900" y="0"/>
                </a:lnTo>
                <a:lnTo>
                  <a:pt x="8735695" y="0"/>
                </a:lnTo>
                <a:cubicBezTo>
                  <a:pt x="8729345" y="55880"/>
                  <a:pt x="8705215" y="109855"/>
                  <a:pt x="8662670" y="152400"/>
                </a:cubicBezTo>
                <a:lnTo>
                  <a:pt x="7178675" y="1636395"/>
                </a:lnTo>
                <a:cubicBezTo>
                  <a:pt x="7078981" y="1736090"/>
                  <a:pt x="6915785" y="1736090"/>
                  <a:pt x="6816090" y="1636395"/>
                </a:cubicBezTo>
                <a:cubicBezTo>
                  <a:pt x="6716395" y="1536700"/>
                  <a:pt x="6716395" y="1373505"/>
                  <a:pt x="6816090" y="1273810"/>
                </a:cubicBezTo>
                <a:lnTo>
                  <a:pt x="8089900" y="0"/>
                </a:lnTo>
                <a:lnTo>
                  <a:pt x="0" y="0"/>
                </a:lnTo>
                <a:lnTo>
                  <a:pt x="0" y="6858000"/>
                </a:lnTo>
                <a:lnTo>
                  <a:pt x="12192000" y="6858000"/>
                </a:lnTo>
                <a:lnTo>
                  <a:pt x="12192000" y="4924425"/>
                </a:lnTo>
                <a:lnTo>
                  <a:pt x="11986260" y="5130165"/>
                </a:lnTo>
                <a:cubicBezTo>
                  <a:pt x="11886565" y="5229860"/>
                  <a:pt x="11723370" y="5229860"/>
                  <a:pt x="11623675" y="5130165"/>
                </a:cubicBezTo>
                <a:cubicBezTo>
                  <a:pt x="11523980" y="5030470"/>
                  <a:pt x="11523980" y="4867275"/>
                  <a:pt x="11623675" y="4767580"/>
                </a:cubicBezTo>
                <a:lnTo>
                  <a:pt x="12192000" y="4199255"/>
                </a:lnTo>
                <a:lnTo>
                  <a:pt x="12192000" y="4035425"/>
                </a:lnTo>
                <a:lnTo>
                  <a:pt x="10371455" y="5855970"/>
                </a:lnTo>
                <a:cubicBezTo>
                  <a:pt x="10271760" y="5955665"/>
                  <a:pt x="10108565" y="5955665"/>
                  <a:pt x="10008870" y="5855970"/>
                </a:cubicBezTo>
                <a:close/>
                <a:moveTo>
                  <a:pt x="5884545" y="4544060"/>
                </a:moveTo>
                <a:cubicBezTo>
                  <a:pt x="5784850" y="4643755"/>
                  <a:pt x="5621655" y="4643755"/>
                  <a:pt x="5521960" y="4544060"/>
                </a:cubicBezTo>
                <a:cubicBezTo>
                  <a:pt x="5422265" y="4444365"/>
                  <a:pt x="5422265" y="4281170"/>
                  <a:pt x="5521960" y="4181475"/>
                </a:cubicBezTo>
                <a:cubicBezTo>
                  <a:pt x="5621655" y="4081780"/>
                  <a:pt x="5784850" y="4081780"/>
                  <a:pt x="5884545" y="4181475"/>
                </a:cubicBezTo>
                <a:cubicBezTo>
                  <a:pt x="5984240" y="4281170"/>
                  <a:pt x="5984240" y="4444365"/>
                  <a:pt x="5884545" y="4544060"/>
                </a:cubicBezTo>
                <a:close/>
                <a:moveTo>
                  <a:pt x="8641080" y="6136640"/>
                </a:moveTo>
                <a:lnTo>
                  <a:pt x="8442325" y="6335395"/>
                </a:lnTo>
                <a:cubicBezTo>
                  <a:pt x="8342631" y="6435090"/>
                  <a:pt x="8179435" y="6435090"/>
                  <a:pt x="8079740" y="6335395"/>
                </a:cubicBezTo>
                <a:cubicBezTo>
                  <a:pt x="7980045" y="6235700"/>
                  <a:pt x="7980045" y="6072505"/>
                  <a:pt x="8079740" y="5972810"/>
                </a:cubicBezTo>
                <a:lnTo>
                  <a:pt x="8278495" y="5774055"/>
                </a:lnTo>
                <a:cubicBezTo>
                  <a:pt x="8378190" y="5674360"/>
                  <a:pt x="8541385" y="5674360"/>
                  <a:pt x="8641080" y="5774055"/>
                </a:cubicBezTo>
                <a:cubicBezTo>
                  <a:pt x="8740775" y="5873750"/>
                  <a:pt x="8740775" y="6036945"/>
                  <a:pt x="8641080" y="61366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4"/>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23" name="Google Shape;23;p4"/>
          <p:cNvSpPr txBox="1"/>
          <p:nvPr>
            <p:ph type="title"/>
          </p:nvPr>
        </p:nvSpPr>
        <p:spPr>
          <a:xfrm>
            <a:off x="855300" y="751275"/>
            <a:ext cx="3732000" cy="90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24" name="Google Shape;24;p4"/>
          <p:cNvSpPr txBox="1"/>
          <p:nvPr>
            <p:ph idx="1" type="body"/>
          </p:nvPr>
        </p:nvSpPr>
        <p:spPr>
          <a:xfrm>
            <a:off x="855300" y="1782825"/>
            <a:ext cx="3732000" cy="26094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 name="Shape 25"/>
        <p:cNvGrpSpPr/>
        <p:nvPr/>
      </p:nvGrpSpPr>
      <p:grpSpPr>
        <a:xfrm>
          <a:off x="0" y="0"/>
          <a:ext cx="0" cy="0"/>
          <a:chOff x="0" y="0"/>
          <a:chExt cx="0" cy="0"/>
        </a:xfrm>
      </p:grpSpPr>
      <p:sp>
        <p:nvSpPr>
          <p:cNvPr id="26" name="Google Shape;26;p5"/>
          <p:cNvSpPr/>
          <p:nvPr/>
        </p:nvSpPr>
        <p:spPr>
          <a:xfrm>
            <a:off x="1361800" y="-476249"/>
            <a:ext cx="6041280" cy="5907280"/>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gradFill>
            <a:gsLst>
              <a:gs pos="0">
                <a:schemeClr val="accent6"/>
              </a:gs>
              <a:gs pos="31000">
                <a:schemeClr val="accent1"/>
              </a:gs>
              <a:gs pos="66000">
                <a:schemeClr val="accent2"/>
              </a:gs>
              <a:gs pos="100000">
                <a:schemeClr val="accent3"/>
              </a:gs>
            </a:gsLst>
            <a:lin ang="18900732"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5"/>
          <p:cNvSpPr txBox="1"/>
          <p:nvPr>
            <p:ph type="ctrTitle"/>
          </p:nvPr>
        </p:nvSpPr>
        <p:spPr>
          <a:xfrm>
            <a:off x="685800" y="2099622"/>
            <a:ext cx="7772400" cy="6435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dk1"/>
              </a:buClr>
              <a:buSzPts val="4000"/>
              <a:buNone/>
              <a:defRPr sz="4000">
                <a:solidFill>
                  <a:schemeClr val="dk1"/>
                </a:solidFill>
              </a:defRPr>
            </a:lvl1pPr>
            <a:lvl2pPr lvl="1" algn="ctr">
              <a:lnSpc>
                <a:spcPct val="90000"/>
              </a:lnSpc>
              <a:spcBef>
                <a:spcPts val="0"/>
              </a:spcBef>
              <a:spcAft>
                <a:spcPts val="0"/>
              </a:spcAft>
              <a:buClr>
                <a:schemeClr val="dk1"/>
              </a:buClr>
              <a:buSzPts val="4000"/>
              <a:buNone/>
              <a:defRPr sz="4000">
                <a:solidFill>
                  <a:schemeClr val="dk1"/>
                </a:solidFill>
              </a:defRPr>
            </a:lvl2pPr>
            <a:lvl3pPr lvl="2" algn="ctr">
              <a:lnSpc>
                <a:spcPct val="90000"/>
              </a:lnSpc>
              <a:spcBef>
                <a:spcPts val="0"/>
              </a:spcBef>
              <a:spcAft>
                <a:spcPts val="0"/>
              </a:spcAft>
              <a:buClr>
                <a:schemeClr val="dk1"/>
              </a:buClr>
              <a:buSzPts val="4000"/>
              <a:buNone/>
              <a:defRPr sz="4000">
                <a:solidFill>
                  <a:schemeClr val="dk1"/>
                </a:solidFill>
              </a:defRPr>
            </a:lvl3pPr>
            <a:lvl4pPr lvl="3" algn="ctr">
              <a:lnSpc>
                <a:spcPct val="90000"/>
              </a:lnSpc>
              <a:spcBef>
                <a:spcPts val="0"/>
              </a:spcBef>
              <a:spcAft>
                <a:spcPts val="0"/>
              </a:spcAft>
              <a:buClr>
                <a:schemeClr val="dk1"/>
              </a:buClr>
              <a:buSzPts val="4000"/>
              <a:buNone/>
              <a:defRPr sz="4000">
                <a:solidFill>
                  <a:schemeClr val="dk1"/>
                </a:solidFill>
              </a:defRPr>
            </a:lvl4pPr>
            <a:lvl5pPr lvl="4" algn="ctr">
              <a:lnSpc>
                <a:spcPct val="90000"/>
              </a:lnSpc>
              <a:spcBef>
                <a:spcPts val="0"/>
              </a:spcBef>
              <a:spcAft>
                <a:spcPts val="0"/>
              </a:spcAft>
              <a:buClr>
                <a:schemeClr val="dk1"/>
              </a:buClr>
              <a:buSzPts val="4000"/>
              <a:buNone/>
              <a:defRPr sz="4000">
                <a:solidFill>
                  <a:schemeClr val="dk1"/>
                </a:solidFill>
              </a:defRPr>
            </a:lvl5pPr>
            <a:lvl6pPr lvl="5" algn="ctr">
              <a:lnSpc>
                <a:spcPct val="90000"/>
              </a:lnSpc>
              <a:spcBef>
                <a:spcPts val="0"/>
              </a:spcBef>
              <a:spcAft>
                <a:spcPts val="0"/>
              </a:spcAft>
              <a:buClr>
                <a:schemeClr val="dk1"/>
              </a:buClr>
              <a:buSzPts val="4000"/>
              <a:buNone/>
              <a:defRPr sz="4000">
                <a:solidFill>
                  <a:schemeClr val="dk1"/>
                </a:solidFill>
              </a:defRPr>
            </a:lvl6pPr>
            <a:lvl7pPr lvl="6" algn="ctr">
              <a:lnSpc>
                <a:spcPct val="90000"/>
              </a:lnSpc>
              <a:spcBef>
                <a:spcPts val="0"/>
              </a:spcBef>
              <a:spcAft>
                <a:spcPts val="0"/>
              </a:spcAft>
              <a:buClr>
                <a:schemeClr val="dk1"/>
              </a:buClr>
              <a:buSzPts val="4000"/>
              <a:buNone/>
              <a:defRPr sz="4000">
                <a:solidFill>
                  <a:schemeClr val="dk1"/>
                </a:solidFill>
              </a:defRPr>
            </a:lvl7pPr>
            <a:lvl8pPr lvl="7" algn="ctr">
              <a:lnSpc>
                <a:spcPct val="90000"/>
              </a:lnSpc>
              <a:spcBef>
                <a:spcPts val="0"/>
              </a:spcBef>
              <a:spcAft>
                <a:spcPts val="0"/>
              </a:spcAft>
              <a:buClr>
                <a:schemeClr val="dk1"/>
              </a:buClr>
              <a:buSzPts val="4000"/>
              <a:buNone/>
              <a:defRPr sz="4000">
                <a:solidFill>
                  <a:schemeClr val="dk1"/>
                </a:solidFill>
              </a:defRPr>
            </a:lvl8pPr>
            <a:lvl9pPr lvl="8" algn="ctr">
              <a:lnSpc>
                <a:spcPct val="90000"/>
              </a:lnSpc>
              <a:spcBef>
                <a:spcPts val="0"/>
              </a:spcBef>
              <a:spcAft>
                <a:spcPts val="0"/>
              </a:spcAft>
              <a:buClr>
                <a:schemeClr val="dk1"/>
              </a:buClr>
              <a:buSzPts val="4000"/>
              <a:buNone/>
              <a:defRPr sz="4000">
                <a:solidFill>
                  <a:schemeClr val="dk1"/>
                </a:solidFill>
              </a:defRPr>
            </a:lvl9pPr>
          </a:lstStyle>
          <a:p/>
        </p:txBody>
      </p:sp>
      <p:sp>
        <p:nvSpPr>
          <p:cNvPr id="28" name="Google Shape;28;p5"/>
          <p:cNvSpPr txBox="1"/>
          <p:nvPr>
            <p:ph idx="1" type="subTitle"/>
          </p:nvPr>
        </p:nvSpPr>
        <p:spPr>
          <a:xfrm>
            <a:off x="685800" y="2840052"/>
            <a:ext cx="7772400" cy="4158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5"/>
              </a:buClr>
              <a:buSzPts val="2200"/>
              <a:buNone/>
              <a:defRPr sz="2200">
                <a:solidFill>
                  <a:schemeClr val="accent5"/>
                </a:solidFill>
              </a:defRPr>
            </a:lvl1pPr>
            <a:lvl2pPr lvl="1" algn="ctr">
              <a:lnSpc>
                <a:spcPct val="115000"/>
              </a:lnSpc>
              <a:spcBef>
                <a:spcPts val="0"/>
              </a:spcBef>
              <a:spcAft>
                <a:spcPts val="0"/>
              </a:spcAft>
              <a:buClr>
                <a:schemeClr val="accent5"/>
              </a:buClr>
              <a:buSzPts val="2800"/>
              <a:buNone/>
              <a:defRPr sz="2800">
                <a:solidFill>
                  <a:schemeClr val="accent5"/>
                </a:solidFill>
              </a:defRPr>
            </a:lvl2pPr>
            <a:lvl3pPr lvl="2" algn="ctr">
              <a:lnSpc>
                <a:spcPct val="115000"/>
              </a:lnSpc>
              <a:spcBef>
                <a:spcPts val="0"/>
              </a:spcBef>
              <a:spcAft>
                <a:spcPts val="0"/>
              </a:spcAft>
              <a:buClr>
                <a:schemeClr val="accent5"/>
              </a:buClr>
              <a:buSzPts val="2800"/>
              <a:buNone/>
              <a:defRPr sz="2800">
                <a:solidFill>
                  <a:schemeClr val="accent5"/>
                </a:solidFill>
              </a:defRPr>
            </a:lvl3pPr>
            <a:lvl4pPr lvl="3" algn="ctr">
              <a:lnSpc>
                <a:spcPct val="115000"/>
              </a:lnSpc>
              <a:spcBef>
                <a:spcPts val="0"/>
              </a:spcBef>
              <a:spcAft>
                <a:spcPts val="0"/>
              </a:spcAft>
              <a:buClr>
                <a:schemeClr val="accent5"/>
              </a:buClr>
              <a:buSzPts val="2800"/>
              <a:buNone/>
              <a:defRPr sz="2800">
                <a:solidFill>
                  <a:schemeClr val="accent5"/>
                </a:solidFill>
              </a:defRPr>
            </a:lvl4pPr>
            <a:lvl5pPr lvl="4" algn="ctr">
              <a:lnSpc>
                <a:spcPct val="115000"/>
              </a:lnSpc>
              <a:spcBef>
                <a:spcPts val="0"/>
              </a:spcBef>
              <a:spcAft>
                <a:spcPts val="0"/>
              </a:spcAft>
              <a:buClr>
                <a:schemeClr val="accent5"/>
              </a:buClr>
              <a:buSzPts val="2800"/>
              <a:buNone/>
              <a:defRPr sz="2800">
                <a:solidFill>
                  <a:schemeClr val="accent5"/>
                </a:solidFill>
              </a:defRPr>
            </a:lvl5pPr>
            <a:lvl6pPr lvl="5" algn="ctr">
              <a:lnSpc>
                <a:spcPct val="115000"/>
              </a:lnSpc>
              <a:spcBef>
                <a:spcPts val="0"/>
              </a:spcBef>
              <a:spcAft>
                <a:spcPts val="0"/>
              </a:spcAft>
              <a:buClr>
                <a:schemeClr val="accent5"/>
              </a:buClr>
              <a:buSzPts val="2800"/>
              <a:buNone/>
              <a:defRPr sz="2800">
                <a:solidFill>
                  <a:schemeClr val="accent5"/>
                </a:solidFill>
              </a:defRPr>
            </a:lvl6pPr>
            <a:lvl7pPr lvl="6" algn="ctr">
              <a:lnSpc>
                <a:spcPct val="115000"/>
              </a:lnSpc>
              <a:spcBef>
                <a:spcPts val="0"/>
              </a:spcBef>
              <a:spcAft>
                <a:spcPts val="0"/>
              </a:spcAft>
              <a:buClr>
                <a:schemeClr val="accent5"/>
              </a:buClr>
              <a:buSzPts val="2800"/>
              <a:buNone/>
              <a:defRPr sz="2800">
                <a:solidFill>
                  <a:schemeClr val="accent5"/>
                </a:solidFill>
              </a:defRPr>
            </a:lvl7pPr>
            <a:lvl8pPr lvl="7" algn="ctr">
              <a:lnSpc>
                <a:spcPct val="115000"/>
              </a:lnSpc>
              <a:spcBef>
                <a:spcPts val="0"/>
              </a:spcBef>
              <a:spcAft>
                <a:spcPts val="0"/>
              </a:spcAft>
              <a:buClr>
                <a:schemeClr val="accent5"/>
              </a:buClr>
              <a:buSzPts val="2800"/>
              <a:buNone/>
              <a:defRPr sz="2800">
                <a:solidFill>
                  <a:schemeClr val="accent5"/>
                </a:solidFill>
              </a:defRPr>
            </a:lvl8pPr>
            <a:lvl9pPr lvl="8" algn="ctr">
              <a:lnSpc>
                <a:spcPct val="115000"/>
              </a:lnSpc>
              <a:spcBef>
                <a:spcPts val="0"/>
              </a:spcBef>
              <a:spcAft>
                <a:spcPts val="0"/>
              </a:spcAft>
              <a:buClr>
                <a:schemeClr val="accent5"/>
              </a:buClr>
              <a:buSzPts val="2800"/>
              <a:buNone/>
              <a:defRPr sz="2800">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6"/>
            </a:gs>
            <a:gs pos="31000">
              <a:schemeClr val="accent1"/>
            </a:gs>
            <a:gs pos="66000">
              <a:schemeClr val="accent2"/>
            </a:gs>
            <a:gs pos="100000">
              <a:schemeClr val="accent3"/>
            </a:gs>
          </a:gsLst>
          <a:lin ang="18900732" scaled="0"/>
        </a:gradFill>
      </p:bgPr>
    </p:bg>
    <p:spTree>
      <p:nvGrpSpPr>
        <p:cNvPr id="29" name="Shape 29"/>
        <p:cNvGrpSpPr/>
        <p:nvPr/>
      </p:nvGrpSpPr>
      <p:grpSpPr>
        <a:xfrm>
          <a:off x="0" y="0"/>
          <a:ext cx="0" cy="0"/>
          <a:chOff x="0" y="0"/>
          <a:chExt cx="0" cy="0"/>
        </a:xfrm>
      </p:grpSpPr>
      <p:sp>
        <p:nvSpPr>
          <p:cNvPr id="30" name="Google Shape;30;p6"/>
          <p:cNvSpPr/>
          <p:nvPr/>
        </p:nvSpPr>
        <p:spPr>
          <a:xfrm>
            <a:off x="8608500" y="4608000"/>
            <a:ext cx="383100" cy="383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6"/>
          <p:cNvSpPr/>
          <p:nvPr/>
        </p:nvSpPr>
        <p:spPr>
          <a:xfrm>
            <a:off x="1714500"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 name="Google Shape;33;p6"/>
          <p:cNvSpPr txBox="1"/>
          <p:nvPr>
            <p:ph idx="1" type="body"/>
          </p:nvPr>
        </p:nvSpPr>
        <p:spPr>
          <a:xfrm>
            <a:off x="810450" y="2161800"/>
            <a:ext cx="7523100" cy="819900"/>
          </a:xfrm>
          <a:prstGeom prst="rect">
            <a:avLst/>
          </a:prstGeom>
          <a:noFill/>
          <a:ln>
            <a:noFill/>
          </a:ln>
        </p:spPr>
        <p:txBody>
          <a:bodyPr anchorCtr="0" anchor="ctr" bIns="0" lIns="0" spcFirstLastPara="1" rIns="0" wrap="square" tIns="0">
            <a:noAutofit/>
          </a:bodyPr>
          <a:lstStyle>
            <a:lvl1pPr indent="-400050" lvl="0" marL="457200" algn="ctr">
              <a:lnSpc>
                <a:spcPct val="115000"/>
              </a:lnSpc>
              <a:spcBef>
                <a:spcPts val="600"/>
              </a:spcBef>
              <a:spcAft>
                <a:spcPts val="0"/>
              </a:spcAft>
              <a:buSzPts val="2700"/>
              <a:buFont typeface="Roboto"/>
              <a:buChar char="●"/>
              <a:defRPr b="1" sz="2700">
                <a:latin typeface="Roboto"/>
                <a:ea typeface="Roboto"/>
                <a:cs typeface="Roboto"/>
                <a:sym typeface="Roboto"/>
              </a:defRPr>
            </a:lvl1pPr>
            <a:lvl2pPr indent="-400050" lvl="1" marL="914400" algn="ctr">
              <a:lnSpc>
                <a:spcPct val="115000"/>
              </a:lnSpc>
              <a:spcBef>
                <a:spcPts val="0"/>
              </a:spcBef>
              <a:spcAft>
                <a:spcPts val="0"/>
              </a:spcAft>
              <a:buSzPts val="2700"/>
              <a:buFont typeface="Roboto"/>
              <a:buChar char="○"/>
              <a:defRPr b="1" sz="2700">
                <a:latin typeface="Roboto"/>
                <a:ea typeface="Roboto"/>
                <a:cs typeface="Roboto"/>
                <a:sym typeface="Roboto"/>
              </a:defRPr>
            </a:lvl2pPr>
            <a:lvl3pPr indent="-400050" lvl="2" marL="1371600" algn="ctr">
              <a:lnSpc>
                <a:spcPct val="115000"/>
              </a:lnSpc>
              <a:spcBef>
                <a:spcPts val="0"/>
              </a:spcBef>
              <a:spcAft>
                <a:spcPts val="0"/>
              </a:spcAft>
              <a:buSzPts val="2700"/>
              <a:buFont typeface="Roboto"/>
              <a:buChar char="■"/>
              <a:defRPr b="1" sz="2700">
                <a:latin typeface="Roboto"/>
                <a:ea typeface="Roboto"/>
                <a:cs typeface="Roboto"/>
                <a:sym typeface="Roboto"/>
              </a:defRPr>
            </a:lvl3pPr>
            <a:lvl4pPr indent="-400050" lvl="3" marL="1828800" algn="ctr">
              <a:lnSpc>
                <a:spcPct val="115000"/>
              </a:lnSpc>
              <a:spcBef>
                <a:spcPts val="0"/>
              </a:spcBef>
              <a:spcAft>
                <a:spcPts val="0"/>
              </a:spcAft>
              <a:buSzPts val="2700"/>
              <a:buFont typeface="Roboto"/>
              <a:buChar char="●"/>
              <a:defRPr b="1" sz="2700">
                <a:latin typeface="Roboto"/>
                <a:ea typeface="Roboto"/>
                <a:cs typeface="Roboto"/>
                <a:sym typeface="Roboto"/>
              </a:defRPr>
            </a:lvl4pPr>
            <a:lvl5pPr indent="-400050" lvl="4" marL="2286000" algn="ctr">
              <a:lnSpc>
                <a:spcPct val="115000"/>
              </a:lnSpc>
              <a:spcBef>
                <a:spcPts val="0"/>
              </a:spcBef>
              <a:spcAft>
                <a:spcPts val="0"/>
              </a:spcAft>
              <a:buSzPts val="2700"/>
              <a:buFont typeface="Roboto"/>
              <a:buChar char="○"/>
              <a:defRPr b="1" sz="2700">
                <a:latin typeface="Roboto"/>
                <a:ea typeface="Roboto"/>
                <a:cs typeface="Roboto"/>
                <a:sym typeface="Roboto"/>
              </a:defRPr>
            </a:lvl5pPr>
            <a:lvl6pPr indent="-400050" lvl="5" marL="2743200" algn="ctr">
              <a:lnSpc>
                <a:spcPct val="115000"/>
              </a:lnSpc>
              <a:spcBef>
                <a:spcPts val="0"/>
              </a:spcBef>
              <a:spcAft>
                <a:spcPts val="0"/>
              </a:spcAft>
              <a:buSzPts val="2700"/>
              <a:buFont typeface="Roboto"/>
              <a:buChar char="■"/>
              <a:defRPr b="1" sz="2700">
                <a:latin typeface="Roboto"/>
                <a:ea typeface="Roboto"/>
                <a:cs typeface="Roboto"/>
                <a:sym typeface="Roboto"/>
              </a:defRPr>
            </a:lvl6pPr>
            <a:lvl7pPr indent="-400050" lvl="6" marL="3200400" algn="ctr">
              <a:lnSpc>
                <a:spcPct val="115000"/>
              </a:lnSpc>
              <a:spcBef>
                <a:spcPts val="0"/>
              </a:spcBef>
              <a:spcAft>
                <a:spcPts val="0"/>
              </a:spcAft>
              <a:buSzPts val="2700"/>
              <a:buFont typeface="Roboto"/>
              <a:buChar char="●"/>
              <a:defRPr b="1" sz="2700">
                <a:latin typeface="Roboto"/>
                <a:ea typeface="Roboto"/>
                <a:cs typeface="Roboto"/>
                <a:sym typeface="Roboto"/>
              </a:defRPr>
            </a:lvl7pPr>
            <a:lvl8pPr indent="-400050" lvl="7" marL="3657600" algn="ctr">
              <a:lnSpc>
                <a:spcPct val="115000"/>
              </a:lnSpc>
              <a:spcBef>
                <a:spcPts val="0"/>
              </a:spcBef>
              <a:spcAft>
                <a:spcPts val="0"/>
              </a:spcAft>
              <a:buSzPts val="2700"/>
              <a:buFont typeface="Roboto"/>
              <a:buChar char="○"/>
              <a:defRPr b="1" sz="2700">
                <a:latin typeface="Roboto"/>
                <a:ea typeface="Roboto"/>
                <a:cs typeface="Roboto"/>
                <a:sym typeface="Roboto"/>
              </a:defRPr>
            </a:lvl8pPr>
            <a:lvl9pPr indent="-400050" lvl="8" marL="4114800" algn="ctr">
              <a:lnSpc>
                <a:spcPct val="115000"/>
              </a:lnSpc>
              <a:spcBef>
                <a:spcPts val="0"/>
              </a:spcBef>
              <a:spcAft>
                <a:spcPts val="0"/>
              </a:spcAft>
              <a:buSzPts val="2700"/>
              <a:buFont typeface="Roboto"/>
              <a:buChar char="■"/>
              <a:defRPr b="1" sz="2700">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4" name="Shape 34"/>
        <p:cNvGrpSpPr/>
        <p:nvPr/>
      </p:nvGrpSpPr>
      <p:grpSpPr>
        <a:xfrm>
          <a:off x="0" y="0"/>
          <a:ext cx="0" cy="0"/>
          <a:chOff x="0" y="0"/>
          <a:chExt cx="0" cy="0"/>
        </a:xfrm>
      </p:grpSpPr>
      <p:sp>
        <p:nvSpPr>
          <p:cNvPr id="35" name="Google Shape;35;p7"/>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7"/>
          <p:cNvSpPr/>
          <p:nvPr/>
        </p:nvSpPr>
        <p:spPr>
          <a:xfrm>
            <a:off x="5088076" y="-549695"/>
            <a:ext cx="4192582" cy="4099588"/>
          </a:xfrm>
          <a:custGeom>
            <a:rect b="b" l="l" r="r" t="t"/>
            <a:pathLst>
              <a:path extrusionOk="0" h="4304029" w="4401661">
                <a:moveTo>
                  <a:pt x="699453" y="1744663"/>
                </a:moveTo>
                <a:lnTo>
                  <a:pt x="1165543" y="1278573"/>
                </a:lnTo>
                <a:cubicBezTo>
                  <a:pt x="1215073" y="1229042"/>
                  <a:pt x="1215073" y="1147763"/>
                  <a:pt x="1165543" y="1098233"/>
                </a:cubicBezTo>
                <a:cubicBezTo>
                  <a:pt x="1116013" y="1048702"/>
                  <a:pt x="1034732" y="1048702"/>
                  <a:pt x="985203" y="1098233"/>
                </a:cubicBezTo>
                <a:lnTo>
                  <a:pt x="519113" y="1564323"/>
                </a:lnTo>
                <a:cubicBezTo>
                  <a:pt x="469583" y="1613852"/>
                  <a:pt x="469583" y="1695133"/>
                  <a:pt x="519113" y="1744663"/>
                </a:cubicBezTo>
                <a:cubicBezTo>
                  <a:pt x="568642" y="1794192"/>
                  <a:pt x="649288" y="1794192"/>
                  <a:pt x="699453" y="1744663"/>
                </a:cubicBezTo>
                <a:close/>
                <a:moveTo>
                  <a:pt x="271463" y="3418522"/>
                </a:moveTo>
                <a:lnTo>
                  <a:pt x="37147" y="3652838"/>
                </a:lnTo>
                <a:cubicBezTo>
                  <a:pt x="-12382" y="3702368"/>
                  <a:pt x="-12382" y="3783647"/>
                  <a:pt x="37147" y="3833178"/>
                </a:cubicBezTo>
                <a:cubicBezTo>
                  <a:pt x="86678" y="3882708"/>
                  <a:pt x="167958" y="3882708"/>
                  <a:pt x="217488" y="3833178"/>
                </a:cubicBezTo>
                <a:lnTo>
                  <a:pt x="451803" y="3598863"/>
                </a:lnTo>
                <a:cubicBezTo>
                  <a:pt x="501333" y="3549333"/>
                  <a:pt x="501333" y="3468053"/>
                  <a:pt x="451803" y="3418522"/>
                </a:cubicBezTo>
                <a:cubicBezTo>
                  <a:pt x="402272" y="3368993"/>
                  <a:pt x="321628" y="3368993"/>
                  <a:pt x="271463" y="3418522"/>
                </a:cubicBezTo>
                <a:close/>
                <a:moveTo>
                  <a:pt x="1105218" y="1601152"/>
                </a:moveTo>
                <a:cubicBezTo>
                  <a:pt x="1154748" y="1650683"/>
                  <a:pt x="1236028" y="1650683"/>
                  <a:pt x="1285557" y="1601152"/>
                </a:cubicBezTo>
                <a:lnTo>
                  <a:pt x="2024698" y="862013"/>
                </a:lnTo>
                <a:cubicBezTo>
                  <a:pt x="2074228" y="812483"/>
                  <a:pt x="2074228" y="731202"/>
                  <a:pt x="2024698" y="681673"/>
                </a:cubicBezTo>
                <a:cubicBezTo>
                  <a:pt x="1975168" y="632142"/>
                  <a:pt x="1893888" y="632142"/>
                  <a:pt x="1844357" y="681673"/>
                </a:cubicBezTo>
                <a:lnTo>
                  <a:pt x="1105218" y="1420177"/>
                </a:lnTo>
                <a:cubicBezTo>
                  <a:pt x="1055688" y="1470342"/>
                  <a:pt x="1055688" y="1550988"/>
                  <a:pt x="1105218" y="1601152"/>
                </a:cubicBezTo>
                <a:close/>
                <a:moveTo>
                  <a:pt x="3472498" y="217487"/>
                </a:moveTo>
                <a:cubicBezTo>
                  <a:pt x="3522028" y="167957"/>
                  <a:pt x="3522028" y="86677"/>
                  <a:pt x="3472498" y="37148"/>
                </a:cubicBezTo>
                <a:cubicBezTo>
                  <a:pt x="3422968" y="-12383"/>
                  <a:pt x="3341687" y="-12383"/>
                  <a:pt x="3292158" y="37148"/>
                </a:cubicBezTo>
                <a:cubicBezTo>
                  <a:pt x="3242628" y="86677"/>
                  <a:pt x="3242628" y="167957"/>
                  <a:pt x="3292158" y="217487"/>
                </a:cubicBezTo>
                <a:cubicBezTo>
                  <a:pt x="3341687" y="267018"/>
                  <a:pt x="3422968" y="267018"/>
                  <a:pt x="3472498" y="217487"/>
                </a:cubicBezTo>
                <a:close/>
                <a:moveTo>
                  <a:pt x="441642" y="2002473"/>
                </a:moveTo>
                <a:cubicBezTo>
                  <a:pt x="491172" y="1952942"/>
                  <a:pt x="491172" y="1871663"/>
                  <a:pt x="441642" y="1822133"/>
                </a:cubicBezTo>
                <a:cubicBezTo>
                  <a:pt x="392113" y="1772602"/>
                  <a:pt x="310833" y="1772602"/>
                  <a:pt x="261303" y="1822133"/>
                </a:cubicBezTo>
                <a:cubicBezTo>
                  <a:pt x="211772" y="1871663"/>
                  <a:pt x="211772" y="1952942"/>
                  <a:pt x="261303" y="2002473"/>
                </a:cubicBezTo>
                <a:cubicBezTo>
                  <a:pt x="310833" y="2052003"/>
                  <a:pt x="392113" y="2052003"/>
                  <a:pt x="441642" y="2002473"/>
                </a:cubicBezTo>
                <a:close/>
                <a:moveTo>
                  <a:pt x="3945573" y="2271078"/>
                </a:moveTo>
                <a:lnTo>
                  <a:pt x="3842703" y="2373947"/>
                </a:lnTo>
                <a:cubicBezTo>
                  <a:pt x="3793173" y="2423478"/>
                  <a:pt x="3711893" y="2423478"/>
                  <a:pt x="3662362" y="2373947"/>
                </a:cubicBezTo>
                <a:cubicBezTo>
                  <a:pt x="3612833" y="2324418"/>
                  <a:pt x="3612833" y="2243138"/>
                  <a:pt x="3662362" y="2193608"/>
                </a:cubicBezTo>
                <a:lnTo>
                  <a:pt x="3993198" y="1862773"/>
                </a:lnTo>
                <a:cubicBezTo>
                  <a:pt x="4042728" y="1813242"/>
                  <a:pt x="4042728" y="1731963"/>
                  <a:pt x="3993198" y="1682433"/>
                </a:cubicBezTo>
                <a:cubicBezTo>
                  <a:pt x="3943668" y="1632902"/>
                  <a:pt x="3862387" y="1632902"/>
                  <a:pt x="3812858" y="1682433"/>
                </a:cubicBezTo>
                <a:lnTo>
                  <a:pt x="3638868" y="1856423"/>
                </a:lnTo>
                <a:cubicBezTo>
                  <a:pt x="3589337" y="1905952"/>
                  <a:pt x="3508058" y="1905952"/>
                  <a:pt x="3458528" y="1856423"/>
                </a:cubicBezTo>
                <a:cubicBezTo>
                  <a:pt x="3408998" y="1806892"/>
                  <a:pt x="3408998" y="1725613"/>
                  <a:pt x="3458528" y="1676083"/>
                </a:cubicBezTo>
                <a:lnTo>
                  <a:pt x="4000183" y="1134427"/>
                </a:lnTo>
                <a:cubicBezTo>
                  <a:pt x="4049712" y="1084898"/>
                  <a:pt x="4049712" y="1003617"/>
                  <a:pt x="4000183" y="954088"/>
                </a:cubicBezTo>
                <a:cubicBezTo>
                  <a:pt x="3950653" y="904558"/>
                  <a:pt x="3869373" y="904558"/>
                  <a:pt x="3819843" y="954088"/>
                </a:cubicBezTo>
                <a:lnTo>
                  <a:pt x="3636962" y="1136967"/>
                </a:lnTo>
                <a:cubicBezTo>
                  <a:pt x="3587433" y="1186498"/>
                  <a:pt x="3506153" y="1186498"/>
                  <a:pt x="3456623" y="1136967"/>
                </a:cubicBezTo>
                <a:cubicBezTo>
                  <a:pt x="3407093" y="1087438"/>
                  <a:pt x="3407093" y="1006158"/>
                  <a:pt x="3456623" y="956627"/>
                </a:cubicBezTo>
                <a:lnTo>
                  <a:pt x="3508058" y="905192"/>
                </a:lnTo>
                <a:cubicBezTo>
                  <a:pt x="3557587" y="855663"/>
                  <a:pt x="3557587" y="774383"/>
                  <a:pt x="3508058" y="724852"/>
                </a:cubicBezTo>
                <a:cubicBezTo>
                  <a:pt x="3458528" y="675323"/>
                  <a:pt x="3377248" y="675323"/>
                  <a:pt x="3327718" y="724852"/>
                </a:cubicBezTo>
                <a:lnTo>
                  <a:pt x="2574608" y="1476058"/>
                </a:lnTo>
                <a:cubicBezTo>
                  <a:pt x="2525078" y="1525588"/>
                  <a:pt x="2443798" y="1525588"/>
                  <a:pt x="2394268" y="1476058"/>
                </a:cubicBezTo>
                <a:cubicBezTo>
                  <a:pt x="2344738" y="1426527"/>
                  <a:pt x="2344738" y="1345248"/>
                  <a:pt x="2394268" y="1295717"/>
                </a:cubicBezTo>
                <a:lnTo>
                  <a:pt x="3234373" y="455612"/>
                </a:lnTo>
                <a:cubicBezTo>
                  <a:pt x="3283903" y="406083"/>
                  <a:pt x="3283903" y="324802"/>
                  <a:pt x="3234373" y="275273"/>
                </a:cubicBezTo>
                <a:cubicBezTo>
                  <a:pt x="3184843" y="225743"/>
                  <a:pt x="3103562" y="225743"/>
                  <a:pt x="3054033" y="275273"/>
                </a:cubicBezTo>
                <a:lnTo>
                  <a:pt x="2095818" y="1233488"/>
                </a:lnTo>
                <a:cubicBezTo>
                  <a:pt x="2046288" y="1283017"/>
                  <a:pt x="1965007" y="1283017"/>
                  <a:pt x="1915478" y="1233488"/>
                </a:cubicBezTo>
                <a:cubicBezTo>
                  <a:pt x="1865948" y="1183958"/>
                  <a:pt x="1784668" y="1183958"/>
                  <a:pt x="1735138" y="1233488"/>
                </a:cubicBezTo>
                <a:lnTo>
                  <a:pt x="480378" y="2488247"/>
                </a:lnTo>
                <a:cubicBezTo>
                  <a:pt x="430847" y="2537778"/>
                  <a:pt x="430847" y="2619058"/>
                  <a:pt x="480378" y="2668588"/>
                </a:cubicBezTo>
                <a:cubicBezTo>
                  <a:pt x="529908" y="2718118"/>
                  <a:pt x="611188" y="2718118"/>
                  <a:pt x="660717" y="2668588"/>
                </a:cubicBezTo>
                <a:lnTo>
                  <a:pt x="862648" y="2466658"/>
                </a:lnTo>
                <a:cubicBezTo>
                  <a:pt x="912178" y="2417128"/>
                  <a:pt x="993457" y="2417128"/>
                  <a:pt x="1042988" y="2466658"/>
                </a:cubicBezTo>
                <a:cubicBezTo>
                  <a:pt x="1092518" y="2516188"/>
                  <a:pt x="1092518" y="2597468"/>
                  <a:pt x="1042988" y="2646997"/>
                </a:cubicBezTo>
                <a:lnTo>
                  <a:pt x="553403" y="3137218"/>
                </a:lnTo>
                <a:cubicBezTo>
                  <a:pt x="503872" y="3186747"/>
                  <a:pt x="503872" y="3268028"/>
                  <a:pt x="553403" y="3317558"/>
                </a:cubicBezTo>
                <a:cubicBezTo>
                  <a:pt x="602933" y="3367088"/>
                  <a:pt x="684213" y="3367088"/>
                  <a:pt x="733742" y="3317558"/>
                </a:cubicBezTo>
                <a:lnTo>
                  <a:pt x="847408" y="3203893"/>
                </a:lnTo>
                <a:cubicBezTo>
                  <a:pt x="896938" y="3154363"/>
                  <a:pt x="978217" y="3154363"/>
                  <a:pt x="1027748" y="3203893"/>
                </a:cubicBezTo>
                <a:cubicBezTo>
                  <a:pt x="1077278" y="3253422"/>
                  <a:pt x="1158557" y="3253422"/>
                  <a:pt x="1208088" y="3203893"/>
                </a:cubicBezTo>
                <a:lnTo>
                  <a:pt x="1427163" y="2984818"/>
                </a:lnTo>
                <a:cubicBezTo>
                  <a:pt x="1476693" y="2935288"/>
                  <a:pt x="1557973" y="2935288"/>
                  <a:pt x="1607503" y="2984818"/>
                </a:cubicBezTo>
                <a:cubicBezTo>
                  <a:pt x="1657032" y="3034347"/>
                  <a:pt x="1657032" y="3115628"/>
                  <a:pt x="1607503" y="3165158"/>
                </a:cubicBezTo>
                <a:lnTo>
                  <a:pt x="1025207" y="3747453"/>
                </a:lnTo>
                <a:cubicBezTo>
                  <a:pt x="975678" y="3796983"/>
                  <a:pt x="975678" y="3878263"/>
                  <a:pt x="1025207" y="3927793"/>
                </a:cubicBezTo>
                <a:cubicBezTo>
                  <a:pt x="1074738" y="3977322"/>
                  <a:pt x="1156018" y="3977322"/>
                  <a:pt x="1205548" y="3927793"/>
                </a:cubicBezTo>
                <a:lnTo>
                  <a:pt x="1538288" y="3595053"/>
                </a:lnTo>
                <a:cubicBezTo>
                  <a:pt x="1587818" y="3545522"/>
                  <a:pt x="1669098" y="3545522"/>
                  <a:pt x="1718628" y="3595053"/>
                </a:cubicBezTo>
                <a:cubicBezTo>
                  <a:pt x="1768157" y="3644583"/>
                  <a:pt x="1849438" y="3644583"/>
                  <a:pt x="1898968" y="3595053"/>
                </a:cubicBezTo>
                <a:lnTo>
                  <a:pt x="2071053" y="3422968"/>
                </a:lnTo>
                <a:cubicBezTo>
                  <a:pt x="2120583" y="3373438"/>
                  <a:pt x="2201863" y="3373438"/>
                  <a:pt x="2251393" y="3422968"/>
                </a:cubicBezTo>
                <a:cubicBezTo>
                  <a:pt x="2300923" y="3472497"/>
                  <a:pt x="2300923" y="3553778"/>
                  <a:pt x="2251393" y="3603308"/>
                </a:cubicBezTo>
                <a:lnTo>
                  <a:pt x="1929448" y="3925253"/>
                </a:lnTo>
                <a:cubicBezTo>
                  <a:pt x="1879918" y="3974783"/>
                  <a:pt x="1879918" y="4056063"/>
                  <a:pt x="1929448" y="4105593"/>
                </a:cubicBezTo>
                <a:cubicBezTo>
                  <a:pt x="1978978" y="4155122"/>
                  <a:pt x="2060257" y="4155122"/>
                  <a:pt x="2109788" y="4105593"/>
                </a:cubicBezTo>
                <a:lnTo>
                  <a:pt x="2505393" y="3709988"/>
                </a:lnTo>
                <a:cubicBezTo>
                  <a:pt x="2554923" y="3660458"/>
                  <a:pt x="2636203" y="3660458"/>
                  <a:pt x="2685733" y="3709988"/>
                </a:cubicBezTo>
                <a:cubicBezTo>
                  <a:pt x="2735262" y="3759518"/>
                  <a:pt x="2816543" y="3759518"/>
                  <a:pt x="2866073" y="3709988"/>
                </a:cubicBezTo>
                <a:lnTo>
                  <a:pt x="4125278" y="2450783"/>
                </a:lnTo>
                <a:cubicBezTo>
                  <a:pt x="4174808" y="2401253"/>
                  <a:pt x="4174808" y="2319972"/>
                  <a:pt x="4125278" y="2270443"/>
                </a:cubicBezTo>
                <a:cubicBezTo>
                  <a:pt x="4076383" y="2221547"/>
                  <a:pt x="3995103" y="2221547"/>
                  <a:pt x="3945573" y="2271078"/>
                </a:cubicBezTo>
                <a:close/>
                <a:moveTo>
                  <a:pt x="4364038" y="1310958"/>
                </a:moveTo>
                <a:cubicBezTo>
                  <a:pt x="4314508" y="1261427"/>
                  <a:pt x="4233228" y="1261427"/>
                  <a:pt x="4183698" y="1310958"/>
                </a:cubicBezTo>
                <a:lnTo>
                  <a:pt x="4084637" y="1410017"/>
                </a:lnTo>
                <a:cubicBezTo>
                  <a:pt x="4035108" y="1459548"/>
                  <a:pt x="4035108" y="1540827"/>
                  <a:pt x="4084637" y="1590358"/>
                </a:cubicBezTo>
                <a:cubicBezTo>
                  <a:pt x="4134168" y="1639888"/>
                  <a:pt x="4215448" y="1639888"/>
                  <a:pt x="4264978" y="1590358"/>
                </a:cubicBezTo>
                <a:lnTo>
                  <a:pt x="4364038" y="1491298"/>
                </a:lnTo>
                <a:cubicBezTo>
                  <a:pt x="4414203" y="1441767"/>
                  <a:pt x="4414203" y="1360488"/>
                  <a:pt x="4364038" y="1310958"/>
                </a:cubicBezTo>
                <a:close/>
                <a:moveTo>
                  <a:pt x="3773487" y="2885758"/>
                </a:moveTo>
                <a:lnTo>
                  <a:pt x="2807018" y="3852228"/>
                </a:lnTo>
                <a:cubicBezTo>
                  <a:pt x="2757487" y="3901758"/>
                  <a:pt x="2757487" y="3983038"/>
                  <a:pt x="2807018" y="4032568"/>
                </a:cubicBezTo>
                <a:cubicBezTo>
                  <a:pt x="2856548" y="4082097"/>
                  <a:pt x="2937828" y="4082097"/>
                  <a:pt x="2987358" y="4032568"/>
                </a:cubicBezTo>
                <a:lnTo>
                  <a:pt x="3953828" y="3066097"/>
                </a:lnTo>
                <a:cubicBezTo>
                  <a:pt x="4003358" y="3016568"/>
                  <a:pt x="4003358" y="2935288"/>
                  <a:pt x="3953828" y="2885758"/>
                </a:cubicBezTo>
                <a:cubicBezTo>
                  <a:pt x="3904298" y="2836228"/>
                  <a:pt x="3823018" y="2836228"/>
                  <a:pt x="3773487" y="2885758"/>
                </a:cubicBezTo>
                <a:close/>
                <a:moveTo>
                  <a:pt x="2572703" y="4086543"/>
                </a:moveTo>
                <a:cubicBezTo>
                  <a:pt x="2523173" y="4136072"/>
                  <a:pt x="2523173" y="4217353"/>
                  <a:pt x="2572703" y="4266883"/>
                </a:cubicBezTo>
                <a:cubicBezTo>
                  <a:pt x="2622233" y="4316413"/>
                  <a:pt x="2703512" y="4316413"/>
                  <a:pt x="2753043" y="4266883"/>
                </a:cubicBezTo>
                <a:cubicBezTo>
                  <a:pt x="2802573" y="4217353"/>
                  <a:pt x="2802573" y="4136072"/>
                  <a:pt x="2753043" y="4086543"/>
                </a:cubicBezTo>
                <a:cubicBezTo>
                  <a:pt x="2703512" y="4037013"/>
                  <a:pt x="2622233" y="4037013"/>
                  <a:pt x="2572703" y="40865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7"/>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39" name="Google Shape;39;p7"/>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81000" lvl="1" marL="914400" algn="l">
              <a:lnSpc>
                <a:spcPct val="115000"/>
              </a:lnSpc>
              <a:spcBef>
                <a:spcPts val="0"/>
              </a:spcBef>
              <a:spcAft>
                <a:spcPts val="0"/>
              </a:spcAft>
              <a:buSzPts val="2400"/>
              <a:buChar char="○"/>
              <a:defRPr/>
            </a:lvl2pPr>
            <a:lvl3pPr indent="-381000" lvl="2" marL="1371600" algn="l">
              <a:lnSpc>
                <a:spcPct val="115000"/>
              </a:lnSpc>
              <a:spcBef>
                <a:spcPts val="0"/>
              </a:spcBef>
              <a:spcAft>
                <a:spcPts val="0"/>
              </a:spcAft>
              <a:buSzPts val="2400"/>
              <a:buChar char="■"/>
              <a:defRPr/>
            </a:lvl3pPr>
            <a:lvl4pPr indent="-381000" lvl="3" marL="1828800" algn="l">
              <a:lnSpc>
                <a:spcPct val="115000"/>
              </a:lnSpc>
              <a:spcBef>
                <a:spcPts val="0"/>
              </a:spcBef>
              <a:spcAft>
                <a:spcPts val="0"/>
              </a:spcAft>
              <a:buSzPts val="2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Right stain" type="blank">
  <p:cSld name="BLANK">
    <p:spTree>
      <p:nvGrpSpPr>
        <p:cNvPr id="40" name="Shape 40"/>
        <p:cNvGrpSpPr/>
        <p:nvPr/>
      </p:nvGrpSpPr>
      <p:grpSpPr>
        <a:xfrm>
          <a:off x="0" y="0"/>
          <a:ext cx="0" cy="0"/>
          <a:chOff x="0" y="0"/>
          <a:chExt cx="0" cy="0"/>
        </a:xfrm>
      </p:grpSpPr>
      <p:sp>
        <p:nvSpPr>
          <p:cNvPr id="41" name="Google Shape;41;p8"/>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43" name="Google Shape;43;p8"/>
          <p:cNvSpPr/>
          <p:nvPr/>
        </p:nvSpPr>
        <p:spPr>
          <a:xfrm rot="10800000">
            <a:off x="3487000" y="-658875"/>
            <a:ext cx="5720077" cy="6466999"/>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rgbClr val="061A22">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4" name="Shape 44"/>
        <p:cNvGrpSpPr/>
        <p:nvPr/>
      </p:nvGrpSpPr>
      <p:grpSpPr>
        <a:xfrm>
          <a:off x="0" y="0"/>
          <a:ext cx="0" cy="0"/>
          <a:chOff x="0" y="0"/>
          <a:chExt cx="0" cy="0"/>
        </a:xfrm>
      </p:grpSpPr>
      <p:sp>
        <p:nvSpPr>
          <p:cNvPr id="45" name="Google Shape;45;p9"/>
          <p:cNvSpPr/>
          <p:nvPr/>
        </p:nvSpPr>
        <p:spPr>
          <a:xfrm>
            <a:off x="8608500" y="4608000"/>
            <a:ext cx="383100" cy="383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47" name="Google Shape;47;p9"/>
          <p:cNvSpPr/>
          <p:nvPr/>
        </p:nvSpPr>
        <p:spPr>
          <a:xfrm rot="10800000">
            <a:off x="5863101" y="-936387"/>
            <a:ext cx="3957675" cy="4474464"/>
          </a:xfrm>
          <a:custGeom>
            <a:rect b="b" l="l" r="r" t="t"/>
            <a:pathLst>
              <a:path extrusionOk="0" h="4660900" w="4122578">
                <a:moveTo>
                  <a:pt x="31432" y="2701608"/>
                </a:moveTo>
                <a:cubicBezTo>
                  <a:pt x="-10477" y="2743518"/>
                  <a:pt x="-10477" y="2811463"/>
                  <a:pt x="31432" y="2852738"/>
                </a:cubicBezTo>
                <a:cubicBezTo>
                  <a:pt x="73343" y="2894013"/>
                  <a:pt x="141288" y="2894647"/>
                  <a:pt x="182563" y="2852738"/>
                </a:cubicBezTo>
                <a:cubicBezTo>
                  <a:pt x="224473" y="2810828"/>
                  <a:pt x="224473" y="2742883"/>
                  <a:pt x="182563" y="2701608"/>
                </a:cubicBezTo>
                <a:cubicBezTo>
                  <a:pt x="140653" y="2660333"/>
                  <a:pt x="73343" y="2660333"/>
                  <a:pt x="31432" y="2701608"/>
                </a:cubicBezTo>
                <a:close/>
                <a:moveTo>
                  <a:pt x="1832293" y="796608"/>
                </a:moveTo>
                <a:lnTo>
                  <a:pt x="2011363" y="617538"/>
                </a:lnTo>
                <a:cubicBezTo>
                  <a:pt x="2053273" y="575627"/>
                  <a:pt x="2053273" y="507682"/>
                  <a:pt x="2011363" y="466407"/>
                </a:cubicBezTo>
                <a:cubicBezTo>
                  <a:pt x="1969453" y="424498"/>
                  <a:pt x="1901507" y="424498"/>
                  <a:pt x="1860232" y="466407"/>
                </a:cubicBezTo>
                <a:lnTo>
                  <a:pt x="1681163" y="645477"/>
                </a:lnTo>
                <a:cubicBezTo>
                  <a:pt x="1639253" y="687388"/>
                  <a:pt x="1639253" y="755333"/>
                  <a:pt x="1681163" y="796608"/>
                </a:cubicBezTo>
                <a:cubicBezTo>
                  <a:pt x="1722438" y="838517"/>
                  <a:pt x="1790382" y="838517"/>
                  <a:pt x="1832293" y="796608"/>
                </a:cubicBezTo>
                <a:close/>
                <a:moveTo>
                  <a:pt x="3098483" y="1148398"/>
                </a:moveTo>
                <a:cubicBezTo>
                  <a:pt x="3056573" y="1190308"/>
                  <a:pt x="3056573" y="1258252"/>
                  <a:pt x="3098483" y="1299527"/>
                </a:cubicBezTo>
                <a:cubicBezTo>
                  <a:pt x="3140393" y="1341438"/>
                  <a:pt x="3208338" y="1341438"/>
                  <a:pt x="3249613" y="1299527"/>
                </a:cubicBezTo>
                <a:cubicBezTo>
                  <a:pt x="3291523" y="1257617"/>
                  <a:pt x="3291523" y="1189673"/>
                  <a:pt x="3249613" y="1148398"/>
                </a:cubicBezTo>
                <a:cubicBezTo>
                  <a:pt x="3208338" y="1107123"/>
                  <a:pt x="3140393" y="1107123"/>
                  <a:pt x="3098483" y="1148398"/>
                </a:cubicBezTo>
                <a:close/>
                <a:moveTo>
                  <a:pt x="3156268" y="182562"/>
                </a:moveTo>
                <a:cubicBezTo>
                  <a:pt x="3198178" y="140652"/>
                  <a:pt x="3198178" y="72707"/>
                  <a:pt x="3156268" y="31432"/>
                </a:cubicBezTo>
                <a:cubicBezTo>
                  <a:pt x="3114358" y="-10477"/>
                  <a:pt x="3046413" y="-10477"/>
                  <a:pt x="3005138" y="31432"/>
                </a:cubicBezTo>
                <a:cubicBezTo>
                  <a:pt x="2963228" y="73342"/>
                  <a:pt x="2963228" y="141287"/>
                  <a:pt x="3005138" y="182562"/>
                </a:cubicBezTo>
                <a:cubicBezTo>
                  <a:pt x="3046413" y="224473"/>
                  <a:pt x="3114358" y="224473"/>
                  <a:pt x="3156268" y="182562"/>
                </a:cubicBezTo>
                <a:close/>
                <a:moveTo>
                  <a:pt x="1052513" y="1575752"/>
                </a:moveTo>
                <a:lnTo>
                  <a:pt x="1624648" y="1003617"/>
                </a:lnTo>
                <a:cubicBezTo>
                  <a:pt x="1666557" y="961708"/>
                  <a:pt x="1666557" y="893763"/>
                  <a:pt x="1624648" y="852488"/>
                </a:cubicBezTo>
                <a:cubicBezTo>
                  <a:pt x="1582738" y="811213"/>
                  <a:pt x="1514793" y="810577"/>
                  <a:pt x="1473518" y="852488"/>
                </a:cubicBezTo>
                <a:lnTo>
                  <a:pt x="901382" y="1424623"/>
                </a:lnTo>
                <a:cubicBezTo>
                  <a:pt x="859473" y="1466533"/>
                  <a:pt x="859473" y="1534477"/>
                  <a:pt x="901382" y="1575752"/>
                </a:cubicBezTo>
                <a:cubicBezTo>
                  <a:pt x="943293" y="1617663"/>
                  <a:pt x="1011238" y="1617663"/>
                  <a:pt x="1052513" y="1575752"/>
                </a:cubicBezTo>
                <a:close/>
                <a:moveTo>
                  <a:pt x="4091623" y="1215073"/>
                </a:moveTo>
                <a:cubicBezTo>
                  <a:pt x="4049713" y="1173163"/>
                  <a:pt x="3981768" y="1173163"/>
                  <a:pt x="3940493" y="1215073"/>
                </a:cubicBezTo>
                <a:lnTo>
                  <a:pt x="3767773" y="1387792"/>
                </a:lnTo>
                <a:cubicBezTo>
                  <a:pt x="3725863" y="1429702"/>
                  <a:pt x="3725863" y="1497648"/>
                  <a:pt x="3767773" y="1538923"/>
                </a:cubicBezTo>
                <a:cubicBezTo>
                  <a:pt x="3809683" y="1580833"/>
                  <a:pt x="3877628" y="1580833"/>
                  <a:pt x="3918903" y="1538923"/>
                </a:cubicBezTo>
                <a:lnTo>
                  <a:pt x="4091623" y="1366202"/>
                </a:lnTo>
                <a:cubicBezTo>
                  <a:pt x="4132898" y="1324927"/>
                  <a:pt x="4132898" y="1256983"/>
                  <a:pt x="4091623" y="1215073"/>
                </a:cubicBezTo>
                <a:close/>
                <a:moveTo>
                  <a:pt x="1282382" y="4478338"/>
                </a:moveTo>
                <a:cubicBezTo>
                  <a:pt x="1240473" y="4520248"/>
                  <a:pt x="1240473" y="4588193"/>
                  <a:pt x="1282382" y="4629468"/>
                </a:cubicBezTo>
                <a:cubicBezTo>
                  <a:pt x="1324293" y="4671378"/>
                  <a:pt x="1392238" y="4671378"/>
                  <a:pt x="1433513" y="4629468"/>
                </a:cubicBezTo>
                <a:cubicBezTo>
                  <a:pt x="1475423" y="4587558"/>
                  <a:pt x="1475423" y="4519613"/>
                  <a:pt x="1433513" y="4478338"/>
                </a:cubicBezTo>
                <a:cubicBezTo>
                  <a:pt x="1391603" y="4437063"/>
                  <a:pt x="1323657" y="4437063"/>
                  <a:pt x="1282382" y="4478338"/>
                </a:cubicBezTo>
                <a:close/>
                <a:moveTo>
                  <a:pt x="3633788" y="2523172"/>
                </a:moveTo>
                <a:lnTo>
                  <a:pt x="3186748" y="2970213"/>
                </a:lnTo>
                <a:cubicBezTo>
                  <a:pt x="3144838" y="3012122"/>
                  <a:pt x="3144838" y="3080068"/>
                  <a:pt x="3186748" y="3121343"/>
                </a:cubicBezTo>
                <a:cubicBezTo>
                  <a:pt x="3228658" y="3163253"/>
                  <a:pt x="3296603" y="3163253"/>
                  <a:pt x="3337878" y="3121343"/>
                </a:cubicBezTo>
                <a:lnTo>
                  <a:pt x="3784918" y="2674303"/>
                </a:lnTo>
                <a:cubicBezTo>
                  <a:pt x="3826828" y="2632393"/>
                  <a:pt x="3826828" y="2564447"/>
                  <a:pt x="3784918" y="2523172"/>
                </a:cubicBezTo>
                <a:cubicBezTo>
                  <a:pt x="3743643" y="2481897"/>
                  <a:pt x="3675698" y="2481897"/>
                  <a:pt x="3633788" y="2523172"/>
                </a:cubicBezTo>
                <a:close/>
                <a:moveTo>
                  <a:pt x="3370898" y="2541588"/>
                </a:moveTo>
                <a:cubicBezTo>
                  <a:pt x="3328988" y="2499678"/>
                  <a:pt x="3261043" y="2499678"/>
                  <a:pt x="3219768" y="2541588"/>
                </a:cubicBezTo>
                <a:lnTo>
                  <a:pt x="3054033" y="2707322"/>
                </a:lnTo>
                <a:cubicBezTo>
                  <a:pt x="3012123" y="2749233"/>
                  <a:pt x="2944178" y="2749233"/>
                  <a:pt x="2902903" y="2707322"/>
                </a:cubicBezTo>
                <a:cubicBezTo>
                  <a:pt x="2860993" y="2665413"/>
                  <a:pt x="2860993" y="2597468"/>
                  <a:pt x="2902903" y="2556193"/>
                </a:cubicBezTo>
                <a:lnTo>
                  <a:pt x="3704908" y="1754188"/>
                </a:lnTo>
                <a:cubicBezTo>
                  <a:pt x="3746818" y="1712277"/>
                  <a:pt x="3746818" y="1644333"/>
                  <a:pt x="3704908" y="1603058"/>
                </a:cubicBezTo>
                <a:cubicBezTo>
                  <a:pt x="3662998" y="1561148"/>
                  <a:pt x="3595053" y="1561148"/>
                  <a:pt x="3553778" y="1603058"/>
                </a:cubicBezTo>
                <a:lnTo>
                  <a:pt x="3494088" y="1662748"/>
                </a:lnTo>
                <a:cubicBezTo>
                  <a:pt x="3452178" y="1704658"/>
                  <a:pt x="3384233" y="1704658"/>
                  <a:pt x="3342958" y="1662748"/>
                </a:cubicBezTo>
                <a:cubicBezTo>
                  <a:pt x="3301048" y="1620838"/>
                  <a:pt x="3233103" y="1620838"/>
                  <a:pt x="3191828" y="1662748"/>
                </a:cubicBezTo>
                <a:lnTo>
                  <a:pt x="3026093" y="1828483"/>
                </a:lnTo>
                <a:cubicBezTo>
                  <a:pt x="2984183" y="1870392"/>
                  <a:pt x="2916238" y="1870392"/>
                  <a:pt x="2874963" y="1828483"/>
                </a:cubicBezTo>
                <a:cubicBezTo>
                  <a:pt x="2833688" y="1786573"/>
                  <a:pt x="2833053" y="1718627"/>
                  <a:pt x="2874963" y="1677352"/>
                </a:cubicBezTo>
                <a:lnTo>
                  <a:pt x="3040698" y="1511617"/>
                </a:lnTo>
                <a:cubicBezTo>
                  <a:pt x="3082608" y="1469708"/>
                  <a:pt x="3082608" y="1401763"/>
                  <a:pt x="3040698" y="1360488"/>
                </a:cubicBezTo>
                <a:cubicBezTo>
                  <a:pt x="2998788" y="1318577"/>
                  <a:pt x="2930843" y="1318577"/>
                  <a:pt x="2889568" y="1360488"/>
                </a:cubicBezTo>
                <a:lnTo>
                  <a:pt x="2437448" y="1812608"/>
                </a:lnTo>
                <a:cubicBezTo>
                  <a:pt x="2395538" y="1854517"/>
                  <a:pt x="2327593" y="1854517"/>
                  <a:pt x="2286318" y="1812608"/>
                </a:cubicBezTo>
                <a:cubicBezTo>
                  <a:pt x="2244408" y="1770698"/>
                  <a:pt x="2244408" y="1702752"/>
                  <a:pt x="2286318" y="1661477"/>
                </a:cubicBezTo>
                <a:lnTo>
                  <a:pt x="2848293" y="1099502"/>
                </a:lnTo>
                <a:cubicBezTo>
                  <a:pt x="2890203" y="1057592"/>
                  <a:pt x="2890203" y="989648"/>
                  <a:pt x="2848293" y="948373"/>
                </a:cubicBezTo>
                <a:cubicBezTo>
                  <a:pt x="2806383" y="907098"/>
                  <a:pt x="2738438" y="906463"/>
                  <a:pt x="2697163" y="948373"/>
                </a:cubicBezTo>
                <a:lnTo>
                  <a:pt x="2309813" y="1335723"/>
                </a:lnTo>
                <a:cubicBezTo>
                  <a:pt x="2267903" y="1377633"/>
                  <a:pt x="2199958" y="1377633"/>
                  <a:pt x="2158683" y="1335723"/>
                </a:cubicBezTo>
                <a:cubicBezTo>
                  <a:pt x="2116773" y="1293813"/>
                  <a:pt x="2116773" y="1225867"/>
                  <a:pt x="2158683" y="1184592"/>
                </a:cubicBezTo>
                <a:lnTo>
                  <a:pt x="2930208" y="413068"/>
                </a:lnTo>
                <a:cubicBezTo>
                  <a:pt x="2972118" y="371157"/>
                  <a:pt x="2972118" y="303212"/>
                  <a:pt x="2930208" y="261937"/>
                </a:cubicBezTo>
                <a:cubicBezTo>
                  <a:pt x="2888298" y="220027"/>
                  <a:pt x="2820353" y="220027"/>
                  <a:pt x="2779078" y="261937"/>
                </a:cubicBezTo>
                <a:lnTo>
                  <a:pt x="2278063" y="762952"/>
                </a:lnTo>
                <a:cubicBezTo>
                  <a:pt x="2236153" y="804863"/>
                  <a:pt x="2168208" y="804863"/>
                  <a:pt x="2126933" y="762952"/>
                </a:cubicBezTo>
                <a:cubicBezTo>
                  <a:pt x="2085023" y="721042"/>
                  <a:pt x="2017078" y="721042"/>
                  <a:pt x="1975803" y="762952"/>
                </a:cubicBezTo>
                <a:lnTo>
                  <a:pt x="242253" y="2496503"/>
                </a:lnTo>
                <a:cubicBezTo>
                  <a:pt x="200343" y="2538413"/>
                  <a:pt x="200343" y="2606358"/>
                  <a:pt x="242253" y="2647633"/>
                </a:cubicBezTo>
                <a:cubicBezTo>
                  <a:pt x="284163" y="2689543"/>
                  <a:pt x="352107" y="2689543"/>
                  <a:pt x="393382" y="2647633"/>
                </a:cubicBezTo>
                <a:lnTo>
                  <a:pt x="755332" y="2285683"/>
                </a:lnTo>
                <a:cubicBezTo>
                  <a:pt x="797243" y="2243772"/>
                  <a:pt x="865188" y="2243772"/>
                  <a:pt x="906463" y="2285683"/>
                </a:cubicBezTo>
                <a:cubicBezTo>
                  <a:pt x="948373" y="2327593"/>
                  <a:pt x="948373" y="2395538"/>
                  <a:pt x="906463" y="2436813"/>
                </a:cubicBezTo>
                <a:lnTo>
                  <a:pt x="681038" y="2662238"/>
                </a:lnTo>
                <a:cubicBezTo>
                  <a:pt x="639128" y="2704147"/>
                  <a:pt x="639128" y="2772093"/>
                  <a:pt x="681038" y="2813368"/>
                </a:cubicBezTo>
                <a:cubicBezTo>
                  <a:pt x="722948" y="2854643"/>
                  <a:pt x="724218" y="2921318"/>
                  <a:pt x="684848" y="2961322"/>
                </a:cubicBezTo>
                <a:cubicBezTo>
                  <a:pt x="645478" y="3000693"/>
                  <a:pt x="646748" y="3067368"/>
                  <a:pt x="688657" y="3109278"/>
                </a:cubicBezTo>
                <a:cubicBezTo>
                  <a:pt x="730568" y="3151188"/>
                  <a:pt x="730568" y="3219133"/>
                  <a:pt x="688657" y="3260408"/>
                </a:cubicBezTo>
                <a:lnTo>
                  <a:pt x="564198" y="3384868"/>
                </a:lnTo>
                <a:cubicBezTo>
                  <a:pt x="522288" y="3426778"/>
                  <a:pt x="522288" y="3494722"/>
                  <a:pt x="564198" y="3535997"/>
                </a:cubicBezTo>
                <a:cubicBezTo>
                  <a:pt x="606107" y="3577908"/>
                  <a:pt x="674053" y="3577908"/>
                  <a:pt x="715328" y="3535997"/>
                </a:cubicBezTo>
                <a:lnTo>
                  <a:pt x="1519238" y="2732088"/>
                </a:lnTo>
                <a:cubicBezTo>
                  <a:pt x="1561148" y="2690178"/>
                  <a:pt x="1629093" y="2690178"/>
                  <a:pt x="1670368" y="2732088"/>
                </a:cubicBezTo>
                <a:cubicBezTo>
                  <a:pt x="1712278" y="2773997"/>
                  <a:pt x="1712278" y="2841943"/>
                  <a:pt x="1670368" y="2883218"/>
                </a:cubicBezTo>
                <a:lnTo>
                  <a:pt x="1484948" y="3068638"/>
                </a:lnTo>
                <a:cubicBezTo>
                  <a:pt x="1443038" y="3110547"/>
                  <a:pt x="1443038" y="3178493"/>
                  <a:pt x="1484948" y="3219768"/>
                </a:cubicBezTo>
                <a:cubicBezTo>
                  <a:pt x="1526857" y="3261043"/>
                  <a:pt x="1592898" y="3263583"/>
                  <a:pt x="1631632" y="3224213"/>
                </a:cubicBezTo>
                <a:cubicBezTo>
                  <a:pt x="1671003" y="3184843"/>
                  <a:pt x="1737043" y="3187383"/>
                  <a:pt x="1778318" y="3228658"/>
                </a:cubicBezTo>
                <a:cubicBezTo>
                  <a:pt x="1819593" y="3269933"/>
                  <a:pt x="1820228" y="3338513"/>
                  <a:pt x="1778318" y="3379788"/>
                </a:cubicBezTo>
                <a:lnTo>
                  <a:pt x="1392873" y="3765233"/>
                </a:lnTo>
                <a:cubicBezTo>
                  <a:pt x="1350963" y="3807143"/>
                  <a:pt x="1350963" y="3875088"/>
                  <a:pt x="1392873" y="3916363"/>
                </a:cubicBezTo>
                <a:cubicBezTo>
                  <a:pt x="1434782" y="3957638"/>
                  <a:pt x="1502728" y="3958272"/>
                  <a:pt x="1544003" y="3916363"/>
                </a:cubicBezTo>
                <a:lnTo>
                  <a:pt x="1864678" y="3595688"/>
                </a:lnTo>
                <a:cubicBezTo>
                  <a:pt x="1906588" y="3553778"/>
                  <a:pt x="1974532" y="3553778"/>
                  <a:pt x="2015807" y="3595688"/>
                </a:cubicBezTo>
                <a:cubicBezTo>
                  <a:pt x="2057082" y="3637597"/>
                  <a:pt x="2057718" y="3705543"/>
                  <a:pt x="2015807" y="3746818"/>
                </a:cubicBezTo>
                <a:lnTo>
                  <a:pt x="1959928" y="3802697"/>
                </a:lnTo>
                <a:cubicBezTo>
                  <a:pt x="1918018" y="3844608"/>
                  <a:pt x="1918018" y="3912553"/>
                  <a:pt x="1959928" y="3953828"/>
                </a:cubicBezTo>
                <a:cubicBezTo>
                  <a:pt x="2001838" y="3995103"/>
                  <a:pt x="2069782" y="3995738"/>
                  <a:pt x="2111058" y="3953828"/>
                </a:cubicBezTo>
                <a:lnTo>
                  <a:pt x="3372168" y="2692718"/>
                </a:lnTo>
                <a:cubicBezTo>
                  <a:pt x="3412173" y="2651443"/>
                  <a:pt x="3412173" y="2582863"/>
                  <a:pt x="3370898" y="2541588"/>
                </a:cubicBezTo>
                <a:close/>
                <a:moveTo>
                  <a:pt x="1747203" y="4013518"/>
                </a:moveTo>
                <a:lnTo>
                  <a:pt x="1493203" y="4267518"/>
                </a:lnTo>
                <a:cubicBezTo>
                  <a:pt x="1451293" y="4309428"/>
                  <a:pt x="1451293" y="4377373"/>
                  <a:pt x="1493203" y="4418648"/>
                </a:cubicBezTo>
                <a:cubicBezTo>
                  <a:pt x="1535113" y="4459923"/>
                  <a:pt x="1603057" y="4460558"/>
                  <a:pt x="1644332" y="4418648"/>
                </a:cubicBezTo>
                <a:lnTo>
                  <a:pt x="1898332" y="4164647"/>
                </a:lnTo>
                <a:cubicBezTo>
                  <a:pt x="1940243" y="4122738"/>
                  <a:pt x="1940243" y="4054793"/>
                  <a:pt x="1898332" y="4013518"/>
                </a:cubicBezTo>
                <a:cubicBezTo>
                  <a:pt x="1856423" y="3972243"/>
                  <a:pt x="1788478" y="3972243"/>
                  <a:pt x="1747203" y="4013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 name="Google Shape;48;p9"/>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49" name="Google Shape;49;p9"/>
          <p:cNvSpPr txBox="1"/>
          <p:nvPr>
            <p:ph idx="1" type="body"/>
          </p:nvPr>
        </p:nvSpPr>
        <p:spPr>
          <a:xfrm>
            <a:off x="823225" y="1353950"/>
            <a:ext cx="2325600" cy="3297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0" name="Google Shape;50;p9"/>
          <p:cNvSpPr txBox="1"/>
          <p:nvPr>
            <p:ph idx="2" type="body"/>
          </p:nvPr>
        </p:nvSpPr>
        <p:spPr>
          <a:xfrm>
            <a:off x="3393162" y="1353950"/>
            <a:ext cx="2325600" cy="3297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51" name="Google Shape;51;p9"/>
          <p:cNvSpPr txBox="1"/>
          <p:nvPr>
            <p:ph idx="3" type="body"/>
          </p:nvPr>
        </p:nvSpPr>
        <p:spPr>
          <a:xfrm>
            <a:off x="5963099" y="1353950"/>
            <a:ext cx="2325600" cy="3297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gradFill>
          <a:gsLst>
            <a:gs pos="0">
              <a:schemeClr val="accent1"/>
            </a:gs>
            <a:gs pos="23000">
              <a:schemeClr val="accent2"/>
            </a:gs>
            <a:gs pos="49000">
              <a:schemeClr val="accent3"/>
            </a:gs>
            <a:gs pos="77000">
              <a:schemeClr val="accent4"/>
            </a:gs>
            <a:gs pos="100000">
              <a:schemeClr val="accent5"/>
            </a:gs>
          </a:gsLst>
          <a:lin ang="18900732" scaled="0"/>
        </a:gradFill>
      </p:bgPr>
    </p:bg>
    <p:spTree>
      <p:nvGrpSpPr>
        <p:cNvPr id="52" name="Shape 52"/>
        <p:cNvGrpSpPr/>
        <p:nvPr/>
      </p:nvGrpSpPr>
      <p:grpSpPr>
        <a:xfrm>
          <a:off x="0" y="0"/>
          <a:ext cx="0" cy="0"/>
          <a:chOff x="0" y="0"/>
          <a:chExt cx="0" cy="0"/>
        </a:xfrm>
      </p:grpSpPr>
      <p:sp>
        <p:nvSpPr>
          <p:cNvPr id="53" name="Google Shape;53;p10"/>
          <p:cNvSpPr/>
          <p:nvPr/>
        </p:nvSpPr>
        <p:spPr>
          <a:xfrm>
            <a:off x="0" y="0"/>
            <a:ext cx="9144000" cy="5143976"/>
          </a:xfrm>
          <a:custGeom>
            <a:rect b="b" l="l" r="r" t="t"/>
            <a:pathLst>
              <a:path extrusionOk="0" h="6858634" w="12192000">
                <a:moveTo>
                  <a:pt x="5051425" y="5551170"/>
                </a:moveTo>
                <a:cubicBezTo>
                  <a:pt x="5142865" y="5459730"/>
                  <a:pt x="5142865" y="5309235"/>
                  <a:pt x="5051425" y="5217795"/>
                </a:cubicBezTo>
                <a:cubicBezTo>
                  <a:pt x="4959985" y="5126355"/>
                  <a:pt x="4809490" y="5126355"/>
                  <a:pt x="4718050" y="5217795"/>
                </a:cubicBezTo>
                <a:lnTo>
                  <a:pt x="4352925" y="5582920"/>
                </a:lnTo>
                <a:cubicBezTo>
                  <a:pt x="4261485" y="5674360"/>
                  <a:pt x="4110990" y="5674360"/>
                  <a:pt x="4019550" y="5582920"/>
                </a:cubicBezTo>
                <a:cubicBezTo>
                  <a:pt x="3928110" y="5491480"/>
                  <a:pt x="3928110" y="5340985"/>
                  <a:pt x="4019550" y="5249545"/>
                </a:cubicBezTo>
                <a:lnTo>
                  <a:pt x="5015865" y="4253230"/>
                </a:lnTo>
                <a:cubicBezTo>
                  <a:pt x="5107305" y="4161790"/>
                  <a:pt x="5107305" y="4011295"/>
                  <a:pt x="5015865" y="3919855"/>
                </a:cubicBezTo>
                <a:cubicBezTo>
                  <a:pt x="4924425" y="3828415"/>
                  <a:pt x="4773930" y="3828415"/>
                  <a:pt x="4682490" y="3919855"/>
                </a:cubicBezTo>
                <a:lnTo>
                  <a:pt x="3443605" y="5158105"/>
                </a:lnTo>
                <a:cubicBezTo>
                  <a:pt x="3352165" y="5249545"/>
                  <a:pt x="3201670" y="5249545"/>
                  <a:pt x="3110230" y="5158105"/>
                </a:cubicBezTo>
                <a:cubicBezTo>
                  <a:pt x="3018790" y="5066665"/>
                  <a:pt x="3018790" y="4916170"/>
                  <a:pt x="3110230" y="4824730"/>
                </a:cubicBezTo>
                <a:lnTo>
                  <a:pt x="3963670" y="3971290"/>
                </a:lnTo>
                <a:cubicBezTo>
                  <a:pt x="4055110" y="3879850"/>
                  <a:pt x="4055110" y="3729355"/>
                  <a:pt x="3963670" y="3637915"/>
                </a:cubicBezTo>
                <a:cubicBezTo>
                  <a:pt x="3872230" y="3546475"/>
                  <a:pt x="3721735" y="3546475"/>
                  <a:pt x="3630295" y="3637915"/>
                </a:cubicBezTo>
                <a:lnTo>
                  <a:pt x="1931035" y="5336540"/>
                </a:lnTo>
                <a:cubicBezTo>
                  <a:pt x="1839595" y="5427980"/>
                  <a:pt x="1689100" y="5427980"/>
                  <a:pt x="1597660" y="5336540"/>
                </a:cubicBezTo>
                <a:cubicBezTo>
                  <a:pt x="1506220" y="5245100"/>
                  <a:pt x="1506220" y="5094605"/>
                  <a:pt x="1597660" y="5003165"/>
                </a:cubicBezTo>
                <a:lnTo>
                  <a:pt x="2701290" y="3899535"/>
                </a:lnTo>
                <a:cubicBezTo>
                  <a:pt x="2792730" y="3808095"/>
                  <a:pt x="2792730" y="3657600"/>
                  <a:pt x="2701290" y="3566160"/>
                </a:cubicBezTo>
                <a:cubicBezTo>
                  <a:pt x="2609850" y="3474720"/>
                  <a:pt x="2609850" y="3324225"/>
                  <a:pt x="2701290" y="3232785"/>
                </a:cubicBezTo>
                <a:lnTo>
                  <a:pt x="5933440" y="635"/>
                </a:lnTo>
                <a:lnTo>
                  <a:pt x="0" y="635"/>
                </a:lnTo>
                <a:lnTo>
                  <a:pt x="0" y="6858635"/>
                </a:lnTo>
                <a:lnTo>
                  <a:pt x="4487545" y="6858635"/>
                </a:lnTo>
                <a:cubicBezTo>
                  <a:pt x="4492625" y="6805931"/>
                  <a:pt x="4515485" y="6755131"/>
                  <a:pt x="4555490" y="6715125"/>
                </a:cubicBezTo>
                <a:lnTo>
                  <a:pt x="4686300" y="6584315"/>
                </a:lnTo>
                <a:cubicBezTo>
                  <a:pt x="4777740" y="6492875"/>
                  <a:pt x="4777740" y="6342380"/>
                  <a:pt x="4686300" y="6250940"/>
                </a:cubicBezTo>
                <a:cubicBezTo>
                  <a:pt x="4594860" y="6159500"/>
                  <a:pt x="4594860" y="6009005"/>
                  <a:pt x="4686300" y="5917565"/>
                </a:cubicBezTo>
                <a:lnTo>
                  <a:pt x="5051425" y="5551170"/>
                </a:lnTo>
                <a:close/>
                <a:moveTo>
                  <a:pt x="2902585" y="2132965"/>
                </a:moveTo>
                <a:lnTo>
                  <a:pt x="4163060" y="872490"/>
                </a:lnTo>
                <a:cubicBezTo>
                  <a:pt x="4254500" y="781050"/>
                  <a:pt x="4404995" y="781050"/>
                  <a:pt x="4496435" y="872490"/>
                </a:cubicBezTo>
                <a:cubicBezTo>
                  <a:pt x="4587875" y="963930"/>
                  <a:pt x="4587875" y="1114425"/>
                  <a:pt x="4496435" y="1205865"/>
                </a:cubicBezTo>
                <a:lnTo>
                  <a:pt x="3235960" y="2466975"/>
                </a:lnTo>
                <a:cubicBezTo>
                  <a:pt x="3144520" y="2558415"/>
                  <a:pt x="2994025" y="2558415"/>
                  <a:pt x="2902585" y="2466975"/>
                </a:cubicBezTo>
                <a:cubicBezTo>
                  <a:pt x="2811145" y="2374900"/>
                  <a:pt x="2811145" y="2225040"/>
                  <a:pt x="2902585" y="2132965"/>
                </a:cubicBezTo>
                <a:close/>
                <a:moveTo>
                  <a:pt x="2051050" y="2984500"/>
                </a:moveTo>
                <a:lnTo>
                  <a:pt x="2446020" y="2589530"/>
                </a:lnTo>
                <a:cubicBezTo>
                  <a:pt x="2537460" y="2498090"/>
                  <a:pt x="2687955" y="2498090"/>
                  <a:pt x="2779395" y="2589530"/>
                </a:cubicBezTo>
                <a:cubicBezTo>
                  <a:pt x="2870835" y="2680970"/>
                  <a:pt x="2870835" y="2831465"/>
                  <a:pt x="2779395" y="2922905"/>
                </a:cubicBezTo>
                <a:lnTo>
                  <a:pt x="2384425" y="3317875"/>
                </a:lnTo>
                <a:cubicBezTo>
                  <a:pt x="2292985" y="3409315"/>
                  <a:pt x="2142490" y="3409315"/>
                  <a:pt x="2051050" y="3317875"/>
                </a:cubicBezTo>
                <a:cubicBezTo>
                  <a:pt x="1959610" y="3226435"/>
                  <a:pt x="1959610" y="3075940"/>
                  <a:pt x="2051050" y="2984500"/>
                </a:cubicBezTo>
                <a:close/>
                <a:moveTo>
                  <a:pt x="1426845" y="5841365"/>
                </a:moveTo>
                <a:cubicBezTo>
                  <a:pt x="1335405" y="5932805"/>
                  <a:pt x="1184910" y="5932805"/>
                  <a:pt x="1093470" y="5841365"/>
                </a:cubicBezTo>
                <a:cubicBezTo>
                  <a:pt x="1002030" y="5749925"/>
                  <a:pt x="1002030" y="5599430"/>
                  <a:pt x="1093470" y="5507990"/>
                </a:cubicBezTo>
                <a:cubicBezTo>
                  <a:pt x="1184910" y="5416550"/>
                  <a:pt x="1335405" y="5416550"/>
                  <a:pt x="1426845" y="5507990"/>
                </a:cubicBezTo>
                <a:cubicBezTo>
                  <a:pt x="1518285" y="5599430"/>
                  <a:pt x="1518285" y="5749290"/>
                  <a:pt x="1426845" y="5841365"/>
                </a:cubicBezTo>
                <a:close/>
                <a:moveTo>
                  <a:pt x="3888105" y="6047740"/>
                </a:moveTo>
                <a:cubicBezTo>
                  <a:pt x="3796665" y="6139180"/>
                  <a:pt x="3646170" y="6139180"/>
                  <a:pt x="3554730" y="6047740"/>
                </a:cubicBezTo>
                <a:cubicBezTo>
                  <a:pt x="3463290" y="5956300"/>
                  <a:pt x="3463290" y="5805805"/>
                  <a:pt x="3554730" y="5714365"/>
                </a:cubicBezTo>
                <a:cubicBezTo>
                  <a:pt x="3646170" y="5622925"/>
                  <a:pt x="3796665" y="5622925"/>
                  <a:pt x="3888105" y="5714365"/>
                </a:cubicBezTo>
                <a:cubicBezTo>
                  <a:pt x="3980180" y="5805805"/>
                  <a:pt x="3980180" y="5955665"/>
                  <a:pt x="3888105" y="6047740"/>
                </a:cubicBezTo>
                <a:close/>
                <a:moveTo>
                  <a:pt x="6600825" y="0"/>
                </a:moveTo>
                <a:lnTo>
                  <a:pt x="6056630" y="544195"/>
                </a:lnTo>
                <a:cubicBezTo>
                  <a:pt x="5965190" y="635635"/>
                  <a:pt x="5965190" y="786130"/>
                  <a:pt x="6056630" y="877570"/>
                </a:cubicBezTo>
                <a:cubicBezTo>
                  <a:pt x="6148070" y="969010"/>
                  <a:pt x="6298565" y="969010"/>
                  <a:pt x="6390005" y="877570"/>
                </a:cubicBezTo>
                <a:lnTo>
                  <a:pt x="6886575" y="381000"/>
                </a:lnTo>
                <a:cubicBezTo>
                  <a:pt x="6978015" y="289560"/>
                  <a:pt x="7128510" y="289560"/>
                  <a:pt x="7219950" y="381000"/>
                </a:cubicBezTo>
                <a:cubicBezTo>
                  <a:pt x="7311390" y="472440"/>
                  <a:pt x="7458075" y="476250"/>
                  <a:pt x="7545706" y="389255"/>
                </a:cubicBezTo>
                <a:cubicBezTo>
                  <a:pt x="7633335" y="301625"/>
                  <a:pt x="7779385" y="305435"/>
                  <a:pt x="7871460" y="397510"/>
                </a:cubicBezTo>
                <a:cubicBezTo>
                  <a:pt x="7962900" y="488950"/>
                  <a:pt x="8113395" y="488950"/>
                  <a:pt x="8204835" y="397510"/>
                </a:cubicBezTo>
                <a:lnTo>
                  <a:pt x="8478520" y="123825"/>
                </a:lnTo>
                <a:cubicBezTo>
                  <a:pt x="8569960" y="32385"/>
                  <a:pt x="8720455" y="32385"/>
                  <a:pt x="8811895" y="123825"/>
                </a:cubicBezTo>
                <a:cubicBezTo>
                  <a:pt x="8903335" y="215265"/>
                  <a:pt x="8903335" y="365760"/>
                  <a:pt x="8811895" y="457200"/>
                </a:cubicBezTo>
                <a:lnTo>
                  <a:pt x="7040881" y="2228215"/>
                </a:lnTo>
                <a:cubicBezTo>
                  <a:pt x="6949440" y="2319655"/>
                  <a:pt x="6949440" y="2470150"/>
                  <a:pt x="7040881" y="2561590"/>
                </a:cubicBezTo>
                <a:cubicBezTo>
                  <a:pt x="7132320" y="2653030"/>
                  <a:pt x="7282815" y="2653030"/>
                  <a:pt x="7374256" y="2561590"/>
                </a:cubicBezTo>
                <a:lnTo>
                  <a:pt x="7783195" y="2152650"/>
                </a:lnTo>
                <a:cubicBezTo>
                  <a:pt x="7874635" y="2061210"/>
                  <a:pt x="8025131" y="2061210"/>
                  <a:pt x="8116570" y="2152650"/>
                </a:cubicBezTo>
                <a:cubicBezTo>
                  <a:pt x="8208010" y="2244090"/>
                  <a:pt x="8212456" y="2390140"/>
                  <a:pt x="8126731" y="2476500"/>
                </a:cubicBezTo>
                <a:cubicBezTo>
                  <a:pt x="8041006" y="2562860"/>
                  <a:pt x="8044815" y="2708275"/>
                  <a:pt x="8136890" y="2800350"/>
                </a:cubicBezTo>
                <a:cubicBezTo>
                  <a:pt x="8228331" y="2891790"/>
                  <a:pt x="8378825" y="2891790"/>
                  <a:pt x="8470265" y="2800350"/>
                </a:cubicBezTo>
                <a:lnTo>
                  <a:pt x="9319895" y="1950720"/>
                </a:lnTo>
                <a:cubicBezTo>
                  <a:pt x="9411335" y="1859280"/>
                  <a:pt x="9561830" y="1859280"/>
                  <a:pt x="9653270" y="1950720"/>
                </a:cubicBezTo>
                <a:cubicBezTo>
                  <a:pt x="9744710" y="2042160"/>
                  <a:pt x="9744710" y="2192655"/>
                  <a:pt x="9653270" y="2284095"/>
                </a:cubicBezTo>
                <a:lnTo>
                  <a:pt x="8946515" y="2990850"/>
                </a:lnTo>
                <a:cubicBezTo>
                  <a:pt x="8855075" y="3082290"/>
                  <a:pt x="8855075" y="3232785"/>
                  <a:pt x="8946515" y="3324225"/>
                </a:cubicBezTo>
                <a:cubicBezTo>
                  <a:pt x="9037955" y="3415665"/>
                  <a:pt x="9188450" y="3415665"/>
                  <a:pt x="9279890" y="3324225"/>
                </a:cubicBezTo>
                <a:lnTo>
                  <a:pt x="9403080" y="3201035"/>
                </a:lnTo>
                <a:cubicBezTo>
                  <a:pt x="9494520" y="3109595"/>
                  <a:pt x="9645015" y="3109595"/>
                  <a:pt x="9736455" y="3201035"/>
                </a:cubicBezTo>
                <a:cubicBezTo>
                  <a:pt x="9827895" y="3292475"/>
                  <a:pt x="9827895" y="3442970"/>
                  <a:pt x="9736455" y="3534410"/>
                </a:cubicBezTo>
                <a:lnTo>
                  <a:pt x="6957060" y="6313805"/>
                </a:lnTo>
                <a:cubicBezTo>
                  <a:pt x="6865620" y="6405245"/>
                  <a:pt x="6715125" y="6405245"/>
                  <a:pt x="6623685" y="6313805"/>
                </a:cubicBezTo>
                <a:cubicBezTo>
                  <a:pt x="6532245" y="6222365"/>
                  <a:pt x="6532245" y="6071870"/>
                  <a:pt x="6623685" y="5980430"/>
                </a:cubicBezTo>
                <a:lnTo>
                  <a:pt x="6988810" y="5615305"/>
                </a:lnTo>
                <a:cubicBezTo>
                  <a:pt x="7080250" y="5523865"/>
                  <a:pt x="7080250" y="5373370"/>
                  <a:pt x="6988810" y="5281930"/>
                </a:cubicBezTo>
                <a:cubicBezTo>
                  <a:pt x="6897370" y="5190490"/>
                  <a:pt x="6746875" y="5190490"/>
                  <a:pt x="6655435" y="5281930"/>
                </a:cubicBezTo>
                <a:lnTo>
                  <a:pt x="5079365" y="6858000"/>
                </a:lnTo>
                <a:lnTo>
                  <a:pt x="6619875" y="6858000"/>
                </a:lnTo>
                <a:lnTo>
                  <a:pt x="7569200" y="5908675"/>
                </a:lnTo>
                <a:cubicBezTo>
                  <a:pt x="7660640" y="5817235"/>
                  <a:pt x="7811135" y="5817235"/>
                  <a:pt x="7902575" y="5908675"/>
                </a:cubicBezTo>
                <a:cubicBezTo>
                  <a:pt x="7994015" y="6000115"/>
                  <a:pt x="7994015" y="6150610"/>
                  <a:pt x="7902575" y="6242050"/>
                </a:cubicBezTo>
                <a:lnTo>
                  <a:pt x="7286625" y="6858000"/>
                </a:lnTo>
                <a:lnTo>
                  <a:pt x="12192000" y="6858000"/>
                </a:lnTo>
                <a:lnTo>
                  <a:pt x="12192000" y="0"/>
                </a:lnTo>
                <a:lnTo>
                  <a:pt x="6600825" y="0"/>
                </a:lnTo>
                <a:close/>
                <a:moveTo>
                  <a:pt x="10761345" y="2509520"/>
                </a:moveTo>
                <a:lnTo>
                  <a:pt x="10201275" y="3069590"/>
                </a:lnTo>
                <a:cubicBezTo>
                  <a:pt x="10109835" y="3161030"/>
                  <a:pt x="9959340" y="3161030"/>
                  <a:pt x="9867900" y="3069590"/>
                </a:cubicBezTo>
                <a:cubicBezTo>
                  <a:pt x="9776460" y="2978150"/>
                  <a:pt x="9776460" y="2827655"/>
                  <a:pt x="9867900" y="2736215"/>
                </a:cubicBezTo>
                <a:lnTo>
                  <a:pt x="10427970" y="2176145"/>
                </a:lnTo>
                <a:cubicBezTo>
                  <a:pt x="10519410" y="2084705"/>
                  <a:pt x="10669905" y="2084705"/>
                  <a:pt x="10761345" y="2176145"/>
                </a:cubicBezTo>
                <a:cubicBezTo>
                  <a:pt x="10852785" y="2267585"/>
                  <a:pt x="10852785" y="2418080"/>
                  <a:pt x="10761345" y="2509520"/>
                </a:cubicBezTo>
                <a:close/>
                <a:moveTo>
                  <a:pt x="11226165" y="2045335"/>
                </a:moveTo>
                <a:cubicBezTo>
                  <a:pt x="11134725" y="2136775"/>
                  <a:pt x="10984230" y="2136775"/>
                  <a:pt x="10892790" y="2045335"/>
                </a:cubicBezTo>
                <a:cubicBezTo>
                  <a:pt x="10801350" y="1953895"/>
                  <a:pt x="10801350" y="1803400"/>
                  <a:pt x="10892790" y="1711960"/>
                </a:cubicBezTo>
                <a:cubicBezTo>
                  <a:pt x="10984230" y="1620520"/>
                  <a:pt x="11134725" y="1620520"/>
                  <a:pt x="11226165" y="1711960"/>
                </a:cubicBezTo>
                <a:cubicBezTo>
                  <a:pt x="11317605" y="1803400"/>
                  <a:pt x="11317605" y="1953260"/>
                  <a:pt x="11226165" y="2045335"/>
                </a:cubicBezTo>
                <a:close/>
              </a:path>
            </a:pathLst>
          </a:custGeom>
          <a:solidFill>
            <a:srgbClr val="061A22">
              <a:alpha val="1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10"/>
          <p:cNvSpPr/>
          <p:nvPr/>
        </p:nvSpPr>
        <p:spPr>
          <a:xfrm>
            <a:off x="8608500" y="4608000"/>
            <a:ext cx="383100" cy="383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608500" y="4608050"/>
            <a:ext cx="383100" cy="3831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accent5"/>
                </a:solidFill>
                <a:latin typeface="Roboto Slab"/>
                <a:ea typeface="Roboto Slab"/>
                <a:cs typeface="Roboto Slab"/>
                <a:sym typeface="Roboto Slab"/>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1pPr>
            <a:lvl2pPr lvl="1"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2pPr>
            <a:lvl3pPr lvl="2"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3pPr>
            <a:lvl4pPr lvl="3"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4pPr>
            <a:lvl5pPr lvl="4"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5pPr>
            <a:lvl6pPr lvl="5"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6pPr>
            <a:lvl7pPr lvl="6"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7pPr>
            <a:lvl8pPr lvl="7"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8pPr>
            <a:lvl9pPr lvl="8" marR="0" rtl="0" algn="l">
              <a:lnSpc>
                <a:spcPct val="90000"/>
              </a:lnSpc>
              <a:spcBef>
                <a:spcPts val="0"/>
              </a:spcBef>
              <a:spcAft>
                <a:spcPts val="0"/>
              </a:spcAft>
              <a:buClr>
                <a:schemeClr val="accent2"/>
              </a:buClr>
              <a:buSzPts val="3200"/>
              <a:buFont typeface="Roboto Slab"/>
              <a:buNone/>
              <a:defRPr b="1" i="0" sz="3200" u="none" cap="none" strike="noStrike">
                <a:solidFill>
                  <a:schemeClr val="accent2"/>
                </a:solidFill>
                <a:latin typeface="Roboto Slab"/>
                <a:ea typeface="Roboto Slab"/>
                <a:cs typeface="Roboto Slab"/>
                <a:sym typeface="Roboto Slab"/>
              </a:defRPr>
            </a:lvl9pPr>
          </a:lstStyle>
          <a:p/>
        </p:txBody>
      </p:sp>
      <p:sp>
        <p:nvSpPr>
          <p:cNvPr id="8" name="Google Shape;8;p1"/>
          <p:cNvSpPr txBox="1"/>
          <p:nvPr>
            <p:ph idx="1" type="body"/>
          </p:nvPr>
        </p:nvSpPr>
        <p:spPr>
          <a:xfrm>
            <a:off x="855300" y="1353947"/>
            <a:ext cx="74334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Roboto Light"/>
              <a:buChar char="●"/>
              <a:defRPr b="0" i="0" sz="2400" u="none" cap="none" strike="noStrike">
                <a:solidFill>
                  <a:schemeClr val="dk1"/>
                </a:solidFill>
                <a:latin typeface="Roboto Light"/>
                <a:ea typeface="Roboto Light"/>
                <a:cs typeface="Roboto Light"/>
                <a:sym typeface="Roboto Light"/>
              </a:defRPr>
            </a:lvl1pPr>
            <a:lvl2pPr indent="-381000" lvl="1" marL="914400" marR="0" rtl="0" algn="l">
              <a:lnSpc>
                <a:spcPct val="115000"/>
              </a:lnSpc>
              <a:spcBef>
                <a:spcPts val="0"/>
              </a:spcBef>
              <a:spcAft>
                <a:spcPts val="0"/>
              </a:spcAft>
              <a:buClr>
                <a:schemeClr val="accent1"/>
              </a:buClr>
              <a:buSzPts val="2400"/>
              <a:buFont typeface="Roboto Light"/>
              <a:buChar char="○"/>
              <a:defRPr b="0" i="0" sz="2400" u="none" cap="none" strike="noStrike">
                <a:solidFill>
                  <a:schemeClr val="dk1"/>
                </a:solidFill>
                <a:latin typeface="Roboto Light"/>
                <a:ea typeface="Roboto Light"/>
                <a:cs typeface="Roboto Light"/>
                <a:sym typeface="Roboto Light"/>
              </a:defRPr>
            </a:lvl2pPr>
            <a:lvl3pPr indent="-381000" lvl="2" marL="13716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3pPr>
            <a:lvl4pPr indent="-381000" lvl="3" marL="18288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4pPr>
            <a:lvl5pPr indent="-381000" lvl="4" marL="22860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5pPr>
            <a:lvl6pPr indent="-381000" lvl="5" marL="27432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6pPr>
            <a:lvl7pPr indent="-381000" lvl="6" marL="32004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7pPr>
            <a:lvl8pPr indent="-381000" lvl="7" marL="36576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8pPr>
            <a:lvl9pPr indent="-381000" lvl="8" marL="4114800" marR="0" rtl="0" algn="l">
              <a:lnSpc>
                <a:spcPct val="115000"/>
              </a:lnSpc>
              <a:spcBef>
                <a:spcPts val="0"/>
              </a:spcBef>
              <a:spcAft>
                <a:spcPts val="0"/>
              </a:spcAft>
              <a:buClr>
                <a:schemeClr val="dk1"/>
              </a:buClr>
              <a:buSzPts val="2400"/>
              <a:buFont typeface="Roboto Light"/>
              <a:buChar char="■"/>
              <a:defRPr b="0" i="0" sz="2400" u="none" cap="none" strike="noStrike">
                <a:solidFill>
                  <a:schemeClr val="dk1"/>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myZvB5zCsaiBrINPMcsZi_Fo4tHfDKLf/view" TargetMode="External"/><Relationship Id="rId4" Type="http://schemas.openxmlformats.org/officeDocument/2006/relationships/image" Target="../media/image6.png"/><Relationship Id="rId9" Type="http://schemas.openxmlformats.org/officeDocument/2006/relationships/hyperlink" Target="http://drive.google.com/file/d/1cqhawQmIaSpOclHJI8xmnDjz246QkUif/view" TargetMode="External"/><Relationship Id="rId5" Type="http://schemas.openxmlformats.org/officeDocument/2006/relationships/hyperlink" Target="http://drive.google.com/file/d/1EFIpL81d2SzutaeQgNccJ8tUTnzBIR_C/view" TargetMode="External"/><Relationship Id="rId6" Type="http://schemas.openxmlformats.org/officeDocument/2006/relationships/hyperlink" Target="http://drive.google.com/file/d/1U7JQ6CovP2lPYNcT22JydiH83XSo-sLw/view" TargetMode="External"/><Relationship Id="rId7" Type="http://schemas.openxmlformats.org/officeDocument/2006/relationships/hyperlink" Target="http://drive.google.com/file/d/1iyZCpVi8gl3h33KfBsZPuwW6qM9XXjC0/view" TargetMode="External"/><Relationship Id="rId8" Type="http://schemas.openxmlformats.org/officeDocument/2006/relationships/hyperlink" Target="http://drive.google.com/file/d/1YBOKpnPur8dEXl4g1bR3OpEL8GeeKgXQ/vie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drive.google.com/file/d/1myZvB5zCsaiBrINPMcsZi_Fo4tHfDKLf/view" TargetMode="External"/><Relationship Id="rId4" Type="http://schemas.openxmlformats.org/officeDocument/2006/relationships/image" Target="../media/image6.png"/><Relationship Id="rId9" Type="http://schemas.openxmlformats.org/officeDocument/2006/relationships/hyperlink" Target="http://drive.google.com/file/d/1cqhawQmIaSpOclHJI8xmnDjz246QkUif/view" TargetMode="External"/><Relationship Id="rId5" Type="http://schemas.openxmlformats.org/officeDocument/2006/relationships/hyperlink" Target="http://drive.google.com/file/d/1EFIpL81d2SzutaeQgNccJ8tUTnzBIR_C/view" TargetMode="External"/><Relationship Id="rId6" Type="http://schemas.openxmlformats.org/officeDocument/2006/relationships/hyperlink" Target="http://drive.google.com/file/d/1U7JQ6CovP2lPYNcT22JydiH83XSo-sLw/view" TargetMode="External"/><Relationship Id="rId7" Type="http://schemas.openxmlformats.org/officeDocument/2006/relationships/hyperlink" Target="http://drive.google.com/file/d/1iyZCpVi8gl3h33KfBsZPuwW6qM9XXjC0/view" TargetMode="External"/><Relationship Id="rId8" Type="http://schemas.openxmlformats.org/officeDocument/2006/relationships/hyperlink" Target="http://drive.google.com/file/d/1YBOKpnPur8dEXl4g1bR3OpEL8GeeKgXQ/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www.justinsalamon.com/uploads/4/3/9/4/4394963/salamon_urbansound_acmmm14.pdf" TargetMode="External"/><Relationship Id="rId10" Type="http://schemas.openxmlformats.org/officeDocument/2006/relationships/hyperlink" Target="https://medium.com/@hasithsura/audio-classification-d37a82d6715" TargetMode="External"/><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medium.com/better-programming/simple-audio-processing-in-python-with-pydub-c3a217dabf11" TargetMode="External"/><Relationship Id="rId4" Type="http://schemas.openxmlformats.org/officeDocument/2006/relationships/hyperlink" Target="https://www.coursera.org/lecture/audio-signal-processing/python-and-sounds-p4oGc" TargetMode="External"/><Relationship Id="rId9" Type="http://schemas.openxmlformats.org/officeDocument/2006/relationships/hyperlink" Target="http://www.justinsalamon.com/uploads/4/3/9/4/4394963/salamon_urbansound_acmmm14.pdf" TargetMode="External"/><Relationship Id="rId5" Type="http://schemas.openxmlformats.org/officeDocument/2006/relationships/hyperlink" Target="https://www.pythonforengineers.com/audio-and-digital-signal-processingdsp-in-python/" TargetMode="External"/><Relationship Id="rId6" Type="http://schemas.openxmlformats.org/officeDocument/2006/relationships/hyperlink" Target="https://github.com/librosa/librosa" TargetMode="External"/><Relationship Id="rId7" Type="http://schemas.openxmlformats.org/officeDocument/2006/relationships/hyperlink" Target="https://pypi.org/project/librosa/" TargetMode="External"/><Relationship Id="rId8" Type="http://schemas.openxmlformats.org/officeDocument/2006/relationships/hyperlink" Target="https://urbansounddataset.weebly.com/urbansound8k.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685800" y="1878863"/>
            <a:ext cx="77724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500">
                <a:latin typeface="Proxima Nova"/>
                <a:ea typeface="Proxima Nova"/>
                <a:cs typeface="Proxima Nova"/>
                <a:sym typeface="Proxima Nova"/>
              </a:rPr>
              <a:t>Audio</a:t>
            </a:r>
            <a:r>
              <a:rPr lang="en" sz="5500">
                <a:latin typeface="Proxima Nova"/>
                <a:ea typeface="Proxima Nova"/>
                <a:cs typeface="Proxima Nova"/>
                <a:sym typeface="Proxima Nova"/>
              </a:rPr>
              <a:t> Classification</a:t>
            </a:r>
            <a:endParaRPr sz="5500">
              <a:latin typeface="Proxima Nova"/>
              <a:ea typeface="Proxima Nova"/>
              <a:cs typeface="Proxima Nova"/>
              <a:sym typeface="Proxima Nova"/>
            </a:endParaRPr>
          </a:p>
        </p:txBody>
      </p:sp>
      <p:sp>
        <p:nvSpPr>
          <p:cNvPr id="79" name="Google Shape;79;p15"/>
          <p:cNvSpPr txBox="1"/>
          <p:nvPr/>
        </p:nvSpPr>
        <p:spPr>
          <a:xfrm>
            <a:off x="1933800" y="3777875"/>
            <a:ext cx="52764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Proxima Nova"/>
                <a:ea typeface="Proxima Nova"/>
                <a:cs typeface="Proxima Nova"/>
                <a:sym typeface="Proxima Nova"/>
              </a:rPr>
              <a:t>By: Dean Cochran</a:t>
            </a:r>
            <a:endParaRPr i="1" sz="1800">
              <a:solidFill>
                <a:srgbClr val="FFFFFF"/>
              </a:solidFill>
              <a:latin typeface="Proxima Nova"/>
              <a:ea typeface="Proxima Nova"/>
              <a:cs typeface="Proxima Nova"/>
              <a:sym typeface="Proxima Nova"/>
            </a:endParaRPr>
          </a:p>
        </p:txBody>
      </p:sp>
      <p:sp>
        <p:nvSpPr>
          <p:cNvPr id="80" name="Google Shape;80;p15"/>
          <p:cNvSpPr txBox="1"/>
          <p:nvPr/>
        </p:nvSpPr>
        <p:spPr>
          <a:xfrm>
            <a:off x="1861650" y="3038675"/>
            <a:ext cx="54207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FFFFFF"/>
                </a:solidFill>
                <a:latin typeface="Proxima Nova"/>
                <a:ea typeface="Proxima Nova"/>
                <a:cs typeface="Proxima Nova"/>
                <a:sym typeface="Proxima Nova"/>
              </a:rPr>
              <a:t>A Final Breakdown</a:t>
            </a:r>
            <a:endParaRPr b="1" sz="32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0" y="602750"/>
            <a:ext cx="9144003" cy="39379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0" y="564800"/>
            <a:ext cx="9144003" cy="40138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1"/>
            </a:gs>
            <a:gs pos="66000">
              <a:schemeClr val="accent2"/>
            </a:gs>
            <a:gs pos="100000">
              <a:schemeClr val="accent3"/>
            </a:gs>
          </a:gsLst>
          <a:lin ang="18900732" scaled="0"/>
        </a:gradFill>
      </p:bgPr>
    </p:bg>
    <p:spTree>
      <p:nvGrpSpPr>
        <p:cNvPr id="152" name="Shape 152"/>
        <p:cNvGrpSpPr/>
        <p:nvPr/>
      </p:nvGrpSpPr>
      <p:grpSpPr>
        <a:xfrm>
          <a:off x="0" y="0"/>
          <a:ext cx="0" cy="0"/>
          <a:chOff x="0" y="0"/>
          <a:chExt cx="0" cy="0"/>
        </a:xfrm>
      </p:grpSpPr>
      <p:pic>
        <p:nvPicPr>
          <p:cNvPr id="153" name="Google Shape;153;p26"/>
          <p:cNvPicPr preferRelativeResize="0"/>
          <p:nvPr/>
        </p:nvPicPr>
        <p:blipFill>
          <a:blip r:embed="rId3">
            <a:alphaModFix/>
          </a:blip>
          <a:stretch>
            <a:fillRect/>
          </a:stretch>
        </p:blipFill>
        <p:spPr>
          <a:xfrm>
            <a:off x="455787" y="920275"/>
            <a:ext cx="8232426" cy="2969412"/>
          </a:xfrm>
          <a:prstGeom prst="rect">
            <a:avLst/>
          </a:prstGeom>
          <a:noFill/>
          <a:ln cap="flat" cmpd="sng" w="19050">
            <a:solidFill>
              <a:schemeClr val="dk2"/>
            </a:solidFill>
            <a:prstDash val="solid"/>
            <a:round/>
            <a:headEnd len="sm" w="sm" type="none"/>
            <a:tailEnd len="sm" w="sm" type="none"/>
          </a:ln>
        </p:spPr>
      </p:pic>
      <p:sp>
        <p:nvSpPr>
          <p:cNvPr id="154" name="Google Shape;154;p26"/>
          <p:cNvSpPr txBox="1"/>
          <p:nvPr/>
        </p:nvSpPr>
        <p:spPr>
          <a:xfrm>
            <a:off x="478050" y="3809500"/>
            <a:ext cx="8187900" cy="105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72">
                <a:solidFill>
                  <a:schemeClr val="dk1"/>
                </a:solidFill>
                <a:latin typeface="Roboto"/>
                <a:ea typeface="Roboto"/>
                <a:cs typeface="Roboto"/>
                <a:sym typeface="Roboto"/>
              </a:rPr>
              <a:t>These plots illustrate the complexity of the data we need to process. In audio processing we can not determine what is sound and what is noise merely by looking at the quantiles of a frequency distribution. </a:t>
            </a:r>
            <a:endParaRPr b="1" sz="18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26125" y="670800"/>
            <a:ext cx="5461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Can you hear the difference</a:t>
            </a:r>
            <a:endParaRPr/>
          </a:p>
        </p:txBody>
      </p:sp>
      <p:sp>
        <p:nvSpPr>
          <p:cNvPr id="160" name="Google Shape;160;p27"/>
          <p:cNvSpPr txBox="1"/>
          <p:nvPr>
            <p:ph idx="1" type="body"/>
          </p:nvPr>
        </p:nvSpPr>
        <p:spPr>
          <a:xfrm>
            <a:off x="842075" y="1128000"/>
            <a:ext cx="4629600" cy="30339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b="1" lang="en" sz="1600">
                <a:solidFill>
                  <a:srgbClr val="000000"/>
                </a:solidFill>
                <a:highlight>
                  <a:srgbClr val="FFFFFE"/>
                </a:highlight>
                <a:latin typeface="Arial"/>
                <a:ea typeface="Arial"/>
                <a:cs typeface="Arial"/>
                <a:sym typeface="Arial"/>
              </a:rPr>
              <a:t>Options to choose from:</a:t>
            </a:r>
            <a:endParaRPr b="1"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Air conditioner</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Car horn</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Children</a:t>
            </a:r>
            <a:r>
              <a:rPr lang="en" sz="1600">
                <a:solidFill>
                  <a:srgbClr val="000000"/>
                </a:solidFill>
                <a:highlight>
                  <a:srgbClr val="FFFFFE"/>
                </a:highlight>
                <a:latin typeface="Arial"/>
                <a:ea typeface="Arial"/>
                <a:cs typeface="Arial"/>
                <a:sym typeface="Arial"/>
              </a:rPr>
              <a:t> playing</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Dog bark </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Drilling </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Engine</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Gunshot</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Jackhammer</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Siren</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Music</a:t>
            </a:r>
            <a:endParaRPr sz="1600">
              <a:solidFill>
                <a:srgbClr val="000000"/>
              </a:solidFill>
              <a:highlight>
                <a:srgbClr val="FFFFFE"/>
              </a:highlight>
              <a:latin typeface="Arial"/>
              <a:ea typeface="Arial"/>
              <a:cs typeface="Arial"/>
              <a:sym typeface="Arial"/>
            </a:endParaRPr>
          </a:p>
          <a:p>
            <a:pPr indent="0" lvl="0" marL="0" rtl="0" algn="l">
              <a:spcBef>
                <a:spcPts val="600"/>
              </a:spcBef>
              <a:spcAft>
                <a:spcPts val="0"/>
              </a:spcAft>
              <a:buNone/>
            </a:pPr>
            <a:r>
              <a:t/>
            </a:r>
            <a:endParaRPr/>
          </a:p>
        </p:txBody>
      </p:sp>
      <p:pic>
        <p:nvPicPr>
          <p:cNvPr id="161" name="Google Shape;161;p27" title="siren.wav">
            <a:hlinkClick r:id="rId3"/>
          </p:cNvPr>
          <p:cNvPicPr preferRelativeResize="0"/>
          <p:nvPr/>
        </p:nvPicPr>
        <p:blipFill>
          <a:blip r:embed="rId4">
            <a:alphaModFix/>
          </a:blip>
          <a:stretch>
            <a:fillRect/>
          </a:stretch>
        </p:blipFill>
        <p:spPr>
          <a:xfrm>
            <a:off x="5937900" y="670800"/>
            <a:ext cx="457200" cy="457200"/>
          </a:xfrm>
          <a:prstGeom prst="rect">
            <a:avLst/>
          </a:prstGeom>
          <a:noFill/>
          <a:ln>
            <a:noFill/>
          </a:ln>
        </p:spPr>
      </p:pic>
      <p:pic>
        <p:nvPicPr>
          <p:cNvPr id="162" name="Google Shape;162;p27" title="dogbark.wav">
            <a:hlinkClick r:id="rId5"/>
          </p:cNvPr>
          <p:cNvPicPr preferRelativeResize="0"/>
          <p:nvPr/>
        </p:nvPicPr>
        <p:blipFill>
          <a:blip r:embed="rId4">
            <a:alphaModFix/>
          </a:blip>
          <a:stretch>
            <a:fillRect/>
          </a:stretch>
        </p:blipFill>
        <p:spPr>
          <a:xfrm>
            <a:off x="5937900" y="1951300"/>
            <a:ext cx="457200" cy="457200"/>
          </a:xfrm>
          <a:prstGeom prst="rect">
            <a:avLst/>
          </a:prstGeom>
          <a:noFill/>
          <a:ln>
            <a:noFill/>
          </a:ln>
        </p:spPr>
      </p:pic>
      <p:pic>
        <p:nvPicPr>
          <p:cNvPr id="163" name="Google Shape;163;p27" title="aircon.wav">
            <a:hlinkClick r:id="rId6"/>
          </p:cNvPr>
          <p:cNvPicPr preferRelativeResize="0"/>
          <p:nvPr/>
        </p:nvPicPr>
        <p:blipFill>
          <a:blip r:embed="rId4">
            <a:alphaModFix/>
          </a:blip>
          <a:stretch>
            <a:fillRect/>
          </a:stretch>
        </p:blipFill>
        <p:spPr>
          <a:xfrm>
            <a:off x="5941075" y="3335897"/>
            <a:ext cx="450853" cy="450853"/>
          </a:xfrm>
          <a:prstGeom prst="rect">
            <a:avLst/>
          </a:prstGeom>
          <a:noFill/>
          <a:ln>
            <a:noFill/>
          </a:ln>
        </p:spPr>
      </p:pic>
      <p:pic>
        <p:nvPicPr>
          <p:cNvPr id="164" name="Google Shape;164;p27" title="carhorn.wav">
            <a:hlinkClick r:id="rId7"/>
          </p:cNvPr>
          <p:cNvPicPr preferRelativeResize="0"/>
          <p:nvPr/>
        </p:nvPicPr>
        <p:blipFill>
          <a:blip r:embed="rId4">
            <a:alphaModFix/>
          </a:blip>
          <a:stretch>
            <a:fillRect/>
          </a:stretch>
        </p:blipFill>
        <p:spPr>
          <a:xfrm>
            <a:off x="5937900" y="2643600"/>
            <a:ext cx="457200" cy="457200"/>
          </a:xfrm>
          <a:prstGeom prst="rect">
            <a:avLst/>
          </a:prstGeom>
          <a:noFill/>
          <a:ln>
            <a:noFill/>
          </a:ln>
        </p:spPr>
      </p:pic>
      <p:pic>
        <p:nvPicPr>
          <p:cNvPr id="165" name="Google Shape;165;p27" title="music.wav">
            <a:hlinkClick r:id="rId8"/>
          </p:cNvPr>
          <p:cNvPicPr preferRelativeResize="0"/>
          <p:nvPr/>
        </p:nvPicPr>
        <p:blipFill>
          <a:blip r:embed="rId4">
            <a:alphaModFix/>
          </a:blip>
          <a:stretch>
            <a:fillRect/>
          </a:stretch>
        </p:blipFill>
        <p:spPr>
          <a:xfrm>
            <a:off x="5941078" y="4021847"/>
            <a:ext cx="450853" cy="450853"/>
          </a:xfrm>
          <a:prstGeom prst="rect">
            <a:avLst/>
          </a:prstGeom>
          <a:noFill/>
          <a:ln>
            <a:noFill/>
          </a:ln>
        </p:spPr>
      </p:pic>
      <p:pic>
        <p:nvPicPr>
          <p:cNvPr id="166" name="Google Shape;166;p27" title="engine.wav">
            <a:hlinkClick r:id="rId9"/>
          </p:cNvPr>
          <p:cNvPicPr preferRelativeResize="0"/>
          <p:nvPr/>
        </p:nvPicPr>
        <p:blipFill>
          <a:blip r:embed="rId4">
            <a:alphaModFix/>
          </a:blip>
          <a:stretch>
            <a:fillRect/>
          </a:stretch>
        </p:blipFill>
        <p:spPr>
          <a:xfrm>
            <a:off x="5937900" y="1311050"/>
            <a:ext cx="457200" cy="457200"/>
          </a:xfrm>
          <a:prstGeom prst="rect">
            <a:avLst/>
          </a:prstGeom>
          <a:noFill/>
          <a:ln>
            <a:noFill/>
          </a:ln>
        </p:spPr>
      </p:pic>
      <p:sp>
        <p:nvSpPr>
          <p:cNvPr id="167" name="Google Shape;167;p27"/>
          <p:cNvSpPr txBox="1"/>
          <p:nvPr/>
        </p:nvSpPr>
        <p:spPr>
          <a:xfrm>
            <a:off x="6445375" y="70125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#1</a:t>
            </a:r>
            <a:endParaRPr b="1" sz="1700"/>
          </a:p>
        </p:txBody>
      </p:sp>
      <p:sp>
        <p:nvSpPr>
          <p:cNvPr id="168" name="Google Shape;168;p27"/>
          <p:cNvSpPr txBox="1"/>
          <p:nvPr/>
        </p:nvSpPr>
        <p:spPr>
          <a:xfrm>
            <a:off x="6445375" y="13415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#2</a:t>
            </a:r>
            <a:endParaRPr b="1" sz="1700"/>
          </a:p>
        </p:txBody>
      </p:sp>
      <p:sp>
        <p:nvSpPr>
          <p:cNvPr id="169" name="Google Shape;169;p27"/>
          <p:cNvSpPr txBox="1"/>
          <p:nvPr/>
        </p:nvSpPr>
        <p:spPr>
          <a:xfrm>
            <a:off x="6445375" y="20122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#3</a:t>
            </a:r>
            <a:endParaRPr b="1" sz="1700"/>
          </a:p>
        </p:txBody>
      </p:sp>
      <p:sp>
        <p:nvSpPr>
          <p:cNvPr id="170" name="Google Shape;170;p27"/>
          <p:cNvSpPr txBox="1"/>
          <p:nvPr/>
        </p:nvSpPr>
        <p:spPr>
          <a:xfrm>
            <a:off x="6445375" y="26829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#4</a:t>
            </a:r>
            <a:endParaRPr b="1" sz="1700"/>
          </a:p>
        </p:txBody>
      </p:sp>
      <p:sp>
        <p:nvSpPr>
          <p:cNvPr id="171" name="Google Shape;171;p27"/>
          <p:cNvSpPr txBox="1"/>
          <p:nvPr/>
        </p:nvSpPr>
        <p:spPr>
          <a:xfrm>
            <a:off x="6445375" y="3353588"/>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#5</a:t>
            </a:r>
            <a:endParaRPr b="1" sz="1700"/>
          </a:p>
        </p:txBody>
      </p:sp>
      <p:sp>
        <p:nvSpPr>
          <p:cNvPr id="172" name="Google Shape;172;p27"/>
          <p:cNvSpPr txBox="1"/>
          <p:nvPr/>
        </p:nvSpPr>
        <p:spPr>
          <a:xfrm>
            <a:off x="6445375" y="40243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#6</a:t>
            </a:r>
            <a:endParaRPr b="1"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426125" y="670800"/>
            <a:ext cx="5461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Can you hear the difference</a:t>
            </a:r>
            <a:endParaRPr/>
          </a:p>
        </p:txBody>
      </p:sp>
      <p:sp>
        <p:nvSpPr>
          <p:cNvPr id="178" name="Google Shape;178;p28"/>
          <p:cNvSpPr txBox="1"/>
          <p:nvPr>
            <p:ph idx="1" type="body"/>
          </p:nvPr>
        </p:nvSpPr>
        <p:spPr>
          <a:xfrm>
            <a:off x="842075" y="1128000"/>
            <a:ext cx="4629600" cy="3033900"/>
          </a:xfrm>
          <a:prstGeom prst="rect">
            <a:avLst/>
          </a:prstGeom>
        </p:spPr>
        <p:txBody>
          <a:bodyPr anchorCtr="0" anchor="t" bIns="0" lIns="0" spcFirstLastPara="1" rIns="0" wrap="square" tIns="0">
            <a:noAutofit/>
          </a:bodyPr>
          <a:lstStyle/>
          <a:p>
            <a:pPr indent="0" lvl="0" marL="0" rtl="0" algn="l">
              <a:lnSpc>
                <a:spcPct val="135714"/>
              </a:lnSpc>
              <a:spcBef>
                <a:spcPts val="0"/>
              </a:spcBef>
              <a:spcAft>
                <a:spcPts val="0"/>
              </a:spcAft>
              <a:buNone/>
            </a:pPr>
            <a:r>
              <a:rPr b="1" lang="en" sz="1600">
                <a:solidFill>
                  <a:srgbClr val="000000"/>
                </a:solidFill>
                <a:highlight>
                  <a:srgbClr val="FFFFFE"/>
                </a:highlight>
                <a:latin typeface="Arial"/>
                <a:ea typeface="Arial"/>
                <a:cs typeface="Arial"/>
                <a:sym typeface="Arial"/>
              </a:rPr>
              <a:t>Options to choose from:</a:t>
            </a:r>
            <a:endParaRPr b="1"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Air conditioner</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Car horn</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Children playing</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Dog bark </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Drilling </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Engine</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Gunshot</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Jackhammer</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Siren</a:t>
            </a:r>
            <a:endParaRPr sz="1600">
              <a:solidFill>
                <a:srgbClr val="000000"/>
              </a:solidFill>
              <a:highlight>
                <a:srgbClr val="FFFFFE"/>
              </a:highlight>
              <a:latin typeface="Arial"/>
              <a:ea typeface="Arial"/>
              <a:cs typeface="Arial"/>
              <a:sym typeface="Arial"/>
            </a:endParaRPr>
          </a:p>
          <a:p>
            <a:pPr indent="-330200" lvl="0" marL="457200" rtl="0" algn="l">
              <a:lnSpc>
                <a:spcPct val="135714"/>
              </a:lnSpc>
              <a:spcBef>
                <a:spcPts val="0"/>
              </a:spcBef>
              <a:spcAft>
                <a:spcPts val="0"/>
              </a:spcAft>
              <a:buClr>
                <a:srgbClr val="000000"/>
              </a:buClr>
              <a:buSzPts val="1600"/>
              <a:buFont typeface="Arial"/>
              <a:buChar char="●"/>
            </a:pPr>
            <a:r>
              <a:rPr lang="en" sz="1600">
                <a:solidFill>
                  <a:srgbClr val="000000"/>
                </a:solidFill>
                <a:highlight>
                  <a:srgbClr val="FFFFFE"/>
                </a:highlight>
                <a:latin typeface="Arial"/>
                <a:ea typeface="Arial"/>
                <a:cs typeface="Arial"/>
                <a:sym typeface="Arial"/>
              </a:rPr>
              <a:t>Music</a:t>
            </a:r>
            <a:endParaRPr sz="1600">
              <a:solidFill>
                <a:srgbClr val="000000"/>
              </a:solidFill>
              <a:highlight>
                <a:srgbClr val="FFFFFE"/>
              </a:highlight>
              <a:latin typeface="Arial"/>
              <a:ea typeface="Arial"/>
              <a:cs typeface="Arial"/>
              <a:sym typeface="Arial"/>
            </a:endParaRPr>
          </a:p>
          <a:p>
            <a:pPr indent="0" lvl="0" marL="0" rtl="0" algn="l">
              <a:spcBef>
                <a:spcPts val="600"/>
              </a:spcBef>
              <a:spcAft>
                <a:spcPts val="0"/>
              </a:spcAft>
              <a:buNone/>
            </a:pPr>
            <a:r>
              <a:t/>
            </a:r>
            <a:endParaRPr/>
          </a:p>
        </p:txBody>
      </p:sp>
      <p:pic>
        <p:nvPicPr>
          <p:cNvPr id="179" name="Google Shape;179;p28" title="siren.wav">
            <a:hlinkClick r:id="rId3"/>
          </p:cNvPr>
          <p:cNvPicPr preferRelativeResize="0"/>
          <p:nvPr/>
        </p:nvPicPr>
        <p:blipFill>
          <a:blip r:embed="rId4">
            <a:alphaModFix/>
          </a:blip>
          <a:stretch>
            <a:fillRect/>
          </a:stretch>
        </p:blipFill>
        <p:spPr>
          <a:xfrm>
            <a:off x="5937900" y="670800"/>
            <a:ext cx="457200" cy="457200"/>
          </a:xfrm>
          <a:prstGeom prst="rect">
            <a:avLst/>
          </a:prstGeom>
          <a:noFill/>
          <a:ln>
            <a:noFill/>
          </a:ln>
        </p:spPr>
      </p:pic>
      <p:pic>
        <p:nvPicPr>
          <p:cNvPr id="180" name="Google Shape;180;p28" title="dogbark.wav">
            <a:hlinkClick r:id="rId5"/>
          </p:cNvPr>
          <p:cNvPicPr preferRelativeResize="0"/>
          <p:nvPr/>
        </p:nvPicPr>
        <p:blipFill>
          <a:blip r:embed="rId4">
            <a:alphaModFix/>
          </a:blip>
          <a:stretch>
            <a:fillRect/>
          </a:stretch>
        </p:blipFill>
        <p:spPr>
          <a:xfrm>
            <a:off x="5937900" y="1951300"/>
            <a:ext cx="457200" cy="457200"/>
          </a:xfrm>
          <a:prstGeom prst="rect">
            <a:avLst/>
          </a:prstGeom>
          <a:noFill/>
          <a:ln>
            <a:noFill/>
          </a:ln>
        </p:spPr>
      </p:pic>
      <p:pic>
        <p:nvPicPr>
          <p:cNvPr id="181" name="Google Shape;181;p28" title="aircon.wav">
            <a:hlinkClick r:id="rId6"/>
          </p:cNvPr>
          <p:cNvPicPr preferRelativeResize="0"/>
          <p:nvPr/>
        </p:nvPicPr>
        <p:blipFill>
          <a:blip r:embed="rId4">
            <a:alphaModFix/>
          </a:blip>
          <a:stretch>
            <a:fillRect/>
          </a:stretch>
        </p:blipFill>
        <p:spPr>
          <a:xfrm>
            <a:off x="5941075" y="3335897"/>
            <a:ext cx="450853" cy="450853"/>
          </a:xfrm>
          <a:prstGeom prst="rect">
            <a:avLst/>
          </a:prstGeom>
          <a:noFill/>
          <a:ln>
            <a:noFill/>
          </a:ln>
        </p:spPr>
      </p:pic>
      <p:pic>
        <p:nvPicPr>
          <p:cNvPr id="182" name="Google Shape;182;p28" title="carhorn.wav">
            <a:hlinkClick r:id="rId7"/>
          </p:cNvPr>
          <p:cNvPicPr preferRelativeResize="0"/>
          <p:nvPr/>
        </p:nvPicPr>
        <p:blipFill>
          <a:blip r:embed="rId4">
            <a:alphaModFix/>
          </a:blip>
          <a:stretch>
            <a:fillRect/>
          </a:stretch>
        </p:blipFill>
        <p:spPr>
          <a:xfrm>
            <a:off x="5937900" y="2643600"/>
            <a:ext cx="457200" cy="457200"/>
          </a:xfrm>
          <a:prstGeom prst="rect">
            <a:avLst/>
          </a:prstGeom>
          <a:noFill/>
          <a:ln>
            <a:noFill/>
          </a:ln>
        </p:spPr>
      </p:pic>
      <p:pic>
        <p:nvPicPr>
          <p:cNvPr id="183" name="Google Shape;183;p28" title="music.wav">
            <a:hlinkClick r:id="rId8"/>
          </p:cNvPr>
          <p:cNvPicPr preferRelativeResize="0"/>
          <p:nvPr/>
        </p:nvPicPr>
        <p:blipFill>
          <a:blip r:embed="rId4">
            <a:alphaModFix/>
          </a:blip>
          <a:stretch>
            <a:fillRect/>
          </a:stretch>
        </p:blipFill>
        <p:spPr>
          <a:xfrm>
            <a:off x="5941078" y="4021847"/>
            <a:ext cx="450853" cy="450853"/>
          </a:xfrm>
          <a:prstGeom prst="rect">
            <a:avLst/>
          </a:prstGeom>
          <a:noFill/>
          <a:ln>
            <a:noFill/>
          </a:ln>
        </p:spPr>
      </p:pic>
      <p:pic>
        <p:nvPicPr>
          <p:cNvPr id="184" name="Google Shape;184;p28" title="engine.wav">
            <a:hlinkClick r:id="rId9"/>
          </p:cNvPr>
          <p:cNvPicPr preferRelativeResize="0"/>
          <p:nvPr/>
        </p:nvPicPr>
        <p:blipFill>
          <a:blip r:embed="rId4">
            <a:alphaModFix/>
          </a:blip>
          <a:stretch>
            <a:fillRect/>
          </a:stretch>
        </p:blipFill>
        <p:spPr>
          <a:xfrm>
            <a:off x="5937900" y="1311050"/>
            <a:ext cx="457200" cy="457200"/>
          </a:xfrm>
          <a:prstGeom prst="rect">
            <a:avLst/>
          </a:prstGeom>
          <a:noFill/>
          <a:ln>
            <a:noFill/>
          </a:ln>
        </p:spPr>
      </p:pic>
      <p:sp>
        <p:nvSpPr>
          <p:cNvPr id="185" name="Google Shape;185;p28"/>
          <p:cNvSpPr txBox="1"/>
          <p:nvPr/>
        </p:nvSpPr>
        <p:spPr>
          <a:xfrm>
            <a:off x="6445375" y="70125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Siren Sound</a:t>
            </a:r>
            <a:endParaRPr b="1" sz="1700"/>
          </a:p>
        </p:txBody>
      </p:sp>
      <p:sp>
        <p:nvSpPr>
          <p:cNvPr id="186" name="Google Shape;186;p28"/>
          <p:cNvSpPr txBox="1"/>
          <p:nvPr/>
        </p:nvSpPr>
        <p:spPr>
          <a:xfrm>
            <a:off x="6445375" y="13415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Engine Sound</a:t>
            </a:r>
            <a:endParaRPr b="1" sz="1700"/>
          </a:p>
        </p:txBody>
      </p:sp>
      <p:sp>
        <p:nvSpPr>
          <p:cNvPr id="187" name="Google Shape;187;p28"/>
          <p:cNvSpPr txBox="1"/>
          <p:nvPr/>
        </p:nvSpPr>
        <p:spPr>
          <a:xfrm>
            <a:off x="6445375" y="20122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Dog Bark Sound</a:t>
            </a:r>
            <a:endParaRPr b="1" sz="1700"/>
          </a:p>
        </p:txBody>
      </p:sp>
      <p:sp>
        <p:nvSpPr>
          <p:cNvPr id="188" name="Google Shape;188;p28"/>
          <p:cNvSpPr txBox="1"/>
          <p:nvPr/>
        </p:nvSpPr>
        <p:spPr>
          <a:xfrm>
            <a:off x="6445375" y="26829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Car Horn Sound</a:t>
            </a:r>
            <a:endParaRPr b="1" sz="1700"/>
          </a:p>
        </p:txBody>
      </p:sp>
      <p:sp>
        <p:nvSpPr>
          <p:cNvPr id="189" name="Google Shape;189;p28"/>
          <p:cNvSpPr txBox="1"/>
          <p:nvPr/>
        </p:nvSpPr>
        <p:spPr>
          <a:xfrm>
            <a:off x="6445375" y="3257563"/>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Air Conditioner Sound</a:t>
            </a:r>
            <a:endParaRPr b="1" sz="1700"/>
          </a:p>
        </p:txBody>
      </p:sp>
      <p:sp>
        <p:nvSpPr>
          <p:cNvPr id="190" name="Google Shape;190;p28"/>
          <p:cNvSpPr txBox="1"/>
          <p:nvPr/>
        </p:nvSpPr>
        <p:spPr>
          <a:xfrm>
            <a:off x="6445375" y="4024300"/>
            <a:ext cx="2273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Music Sound</a:t>
            </a:r>
            <a:endParaRPr b="1"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sz="1296"/>
          </a:p>
        </p:txBody>
      </p:sp>
      <p:sp>
        <p:nvSpPr>
          <p:cNvPr id="196" name="Google Shape;196;p29"/>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45720" rtl="0" algn="l">
              <a:spcBef>
                <a:spcPts val="960"/>
              </a:spcBef>
              <a:spcAft>
                <a:spcPts val="0"/>
              </a:spcAft>
              <a:buNone/>
            </a:pPr>
            <a:r>
              <a:rPr lang="en" sz="2000">
                <a:latin typeface="Proxima Nova"/>
                <a:ea typeface="Proxima Nova"/>
                <a:cs typeface="Proxima Nova"/>
                <a:sym typeface="Proxima Nova"/>
              </a:rPr>
              <a:t>E</a:t>
            </a:r>
            <a:r>
              <a:rPr lang="en" sz="2000">
                <a:solidFill>
                  <a:schemeClr val="dk1"/>
                </a:solidFill>
                <a:latin typeface="Proxima Nova"/>
                <a:ea typeface="Proxima Nova"/>
                <a:cs typeface="Proxima Nova"/>
                <a:sym typeface="Proxima Nova"/>
              </a:rPr>
              <a:t>ach second of audio consists of 22050 data values since it is sampled a</a:t>
            </a:r>
            <a:r>
              <a:rPr lang="en" sz="2000">
                <a:latin typeface="Proxima Nova"/>
                <a:ea typeface="Proxima Nova"/>
                <a:cs typeface="Proxima Nova"/>
                <a:sym typeface="Proxima Nova"/>
              </a:rPr>
              <a:t>t a rate of </a:t>
            </a:r>
            <a:r>
              <a:rPr lang="en" sz="2000">
                <a:latin typeface="Proxima Nova"/>
                <a:ea typeface="Proxima Nova"/>
                <a:cs typeface="Proxima Nova"/>
                <a:sym typeface="Proxima Nova"/>
              </a:rPr>
              <a:t>22050 hz</a:t>
            </a: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marR="45720" rtl="0" algn="l">
              <a:spcBef>
                <a:spcPts val="960"/>
              </a:spcBef>
              <a:spcAft>
                <a:spcPts val="0"/>
              </a:spcAft>
              <a:buNone/>
            </a:pPr>
            <a:r>
              <a:rPr lang="en" sz="2000">
                <a:solidFill>
                  <a:schemeClr val="dk1"/>
                </a:solidFill>
                <a:latin typeface="Proxima Nova"/>
                <a:ea typeface="Proxima Nova"/>
                <a:cs typeface="Proxima Nova"/>
                <a:sym typeface="Proxima Nova"/>
              </a:rPr>
              <a:t>The convention for neural networks is to have </a:t>
            </a:r>
            <a:r>
              <a:rPr lang="en" sz="2000">
                <a:solidFill>
                  <a:srgbClr val="FF0000"/>
                </a:solidFill>
                <a:latin typeface="Proxima Nova"/>
                <a:ea typeface="Proxima Nova"/>
                <a:cs typeface="Proxima Nova"/>
                <a:sym typeface="Proxima Nova"/>
              </a:rPr>
              <a:t>one input node per feature</a:t>
            </a:r>
            <a:r>
              <a:rPr lang="en" sz="2000">
                <a:solidFill>
                  <a:schemeClr val="dk1"/>
                </a:solidFill>
                <a:latin typeface="Proxima Nova"/>
                <a:ea typeface="Proxima Nova"/>
                <a:cs typeface="Proxima Nova"/>
                <a:sym typeface="Proxima Nova"/>
              </a:rPr>
              <a:t>, </a:t>
            </a:r>
            <a:r>
              <a:rPr lang="en" sz="2000">
                <a:latin typeface="Proxima Nova"/>
                <a:ea typeface="Proxima Nova"/>
                <a:cs typeface="Proxima Nova"/>
                <a:sym typeface="Proxima Nova"/>
              </a:rPr>
              <a:t>which is </a:t>
            </a:r>
            <a:r>
              <a:rPr lang="en" sz="2000">
                <a:solidFill>
                  <a:schemeClr val="dk1"/>
                </a:solidFill>
                <a:latin typeface="Proxima Nova"/>
                <a:ea typeface="Proxima Nova"/>
                <a:cs typeface="Proxima Nova"/>
                <a:sym typeface="Proxima Nova"/>
              </a:rPr>
              <a:t>far too many to run on a laptop. </a:t>
            </a:r>
            <a:endParaRPr sz="20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806850" y="3359150"/>
            <a:ext cx="7530300" cy="1122600"/>
          </a:xfrm>
          <a:prstGeom prst="rect">
            <a:avLst/>
          </a:prstGeom>
          <a:noFill/>
          <a:ln>
            <a:noFill/>
          </a:ln>
        </p:spPr>
        <p:txBody>
          <a:bodyPr anchorCtr="0" anchor="t" bIns="91425" lIns="91425" spcFirstLastPara="1" rIns="91425" wrap="square" tIns="91425">
            <a:noAutofit/>
          </a:bodyPr>
          <a:lstStyle/>
          <a:p>
            <a:pPr indent="0" lvl="0" marL="0" marR="33528" rtl="0" algn="l">
              <a:lnSpc>
                <a:spcPct val="115000"/>
              </a:lnSpc>
              <a:spcBef>
                <a:spcPts val="1704"/>
              </a:spcBef>
              <a:spcAft>
                <a:spcPts val="0"/>
              </a:spcAft>
              <a:buNone/>
            </a:pPr>
            <a:r>
              <a:rPr lang="en" sz="2000">
                <a:solidFill>
                  <a:schemeClr val="dk1"/>
                </a:solidFill>
                <a:latin typeface="Proxima Nova"/>
                <a:ea typeface="Proxima Nova"/>
                <a:cs typeface="Proxima Nova"/>
                <a:sym typeface="Proxima Nova"/>
              </a:rPr>
              <a:t>All </a:t>
            </a:r>
            <a:r>
              <a:rPr lang="en" sz="2000">
                <a:solidFill>
                  <a:schemeClr val="dk1"/>
                </a:solidFill>
                <a:latin typeface="Proxima Nova"/>
                <a:ea typeface="Proxima Nova"/>
                <a:cs typeface="Proxima Nova"/>
                <a:sym typeface="Proxima Nova"/>
              </a:rPr>
              <a:t>feature extraction methods are provided by the help of the Python </a:t>
            </a:r>
            <a:r>
              <a:rPr lang="en" sz="2000">
                <a:solidFill>
                  <a:srgbClr val="FF0000"/>
                </a:solidFill>
                <a:latin typeface="Proxima Nova"/>
                <a:ea typeface="Proxima Nova"/>
                <a:cs typeface="Proxima Nova"/>
                <a:sym typeface="Proxima Nova"/>
              </a:rPr>
              <a:t>librosa library</a:t>
            </a: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marR="33528" rtl="0" algn="l">
              <a:lnSpc>
                <a:spcPct val="115000"/>
              </a:lnSpc>
              <a:spcBef>
                <a:spcPts val="1704"/>
              </a:spcBef>
              <a:spcAft>
                <a:spcPts val="0"/>
              </a:spcAft>
              <a:buNone/>
            </a:pPr>
            <a:r>
              <a:t/>
            </a:r>
            <a:endParaRPr>
              <a:latin typeface="Roboto Light"/>
              <a:ea typeface="Roboto Light"/>
              <a:cs typeface="Roboto Light"/>
              <a:sym typeface="Roboto Light"/>
            </a:endParaRPr>
          </a:p>
        </p:txBody>
      </p:sp>
      <p:pic>
        <p:nvPicPr>
          <p:cNvPr id="202" name="Google Shape;202;p30"/>
          <p:cNvPicPr preferRelativeResize="0"/>
          <p:nvPr/>
        </p:nvPicPr>
        <p:blipFill>
          <a:blip r:embed="rId3">
            <a:alphaModFix/>
          </a:blip>
          <a:stretch>
            <a:fillRect/>
          </a:stretch>
        </p:blipFill>
        <p:spPr>
          <a:xfrm>
            <a:off x="1162050" y="456600"/>
            <a:ext cx="6819900" cy="280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idx="1" type="body"/>
          </p:nvPr>
        </p:nvSpPr>
        <p:spPr>
          <a:xfrm>
            <a:off x="1105200" y="1455200"/>
            <a:ext cx="6933600" cy="3033900"/>
          </a:xfrm>
          <a:prstGeom prst="rect">
            <a:avLst/>
          </a:prstGeom>
        </p:spPr>
        <p:txBody>
          <a:bodyPr anchorCtr="0" anchor="t" bIns="0" lIns="0" spcFirstLastPara="1" rIns="0" wrap="square" tIns="0">
            <a:noAutofit/>
          </a:bodyPr>
          <a:lstStyle/>
          <a:p>
            <a:pPr indent="-412750" lvl="0" marL="457200" marR="365760" rtl="0" algn="l">
              <a:spcBef>
                <a:spcPts val="1344"/>
              </a:spcBef>
              <a:spcAft>
                <a:spcPts val="0"/>
              </a:spcAft>
              <a:buClr>
                <a:srgbClr val="000000"/>
              </a:buClr>
              <a:buSzPts val="2000"/>
              <a:buFont typeface="Proxima Nova"/>
              <a:buAutoNum type="arabicPeriod"/>
            </a:pPr>
            <a:r>
              <a:rPr lang="en" sz="2000">
                <a:solidFill>
                  <a:srgbClr val="FF0000"/>
                </a:solidFill>
                <a:latin typeface="Proxima Nova"/>
                <a:ea typeface="Proxima Nova"/>
                <a:cs typeface="Proxima Nova"/>
                <a:sym typeface="Proxima Nova"/>
              </a:rPr>
              <a:t>Mel-frequency cepstral coefficients </a:t>
            </a:r>
            <a:endParaRPr sz="2000">
              <a:solidFill>
                <a:srgbClr val="FF0000"/>
              </a:solidFill>
              <a:latin typeface="Proxima Nova"/>
              <a:ea typeface="Proxima Nova"/>
              <a:cs typeface="Proxima Nova"/>
              <a:sym typeface="Proxima Nova"/>
            </a:endParaRPr>
          </a:p>
          <a:p>
            <a:pPr indent="-355600" lvl="0" marL="457200" marR="365760" rtl="0" algn="l">
              <a:spcBef>
                <a:spcPts val="0"/>
              </a:spcBef>
              <a:spcAft>
                <a:spcPts val="0"/>
              </a:spcAft>
              <a:buClr>
                <a:srgbClr val="000000"/>
              </a:buClr>
              <a:buSzPts val="2000"/>
              <a:buFont typeface="Proxima Nova"/>
              <a:buAutoNum type="arabicPeriod"/>
            </a:pPr>
            <a:r>
              <a:rPr lang="en" sz="2000">
                <a:solidFill>
                  <a:srgbClr val="FF0000"/>
                </a:solidFill>
                <a:latin typeface="Proxima Nova"/>
                <a:ea typeface="Proxima Nova"/>
                <a:cs typeface="Proxima Nova"/>
                <a:sym typeface="Proxima Nova"/>
              </a:rPr>
              <a:t>Mel-scaled power spectrogram </a:t>
            </a:r>
            <a:endParaRPr sz="2000">
              <a:solidFill>
                <a:srgbClr val="FF0000"/>
              </a:solidFill>
              <a:latin typeface="Proxima Nova"/>
              <a:ea typeface="Proxima Nova"/>
              <a:cs typeface="Proxima Nova"/>
              <a:sym typeface="Proxima Nova"/>
            </a:endParaRPr>
          </a:p>
          <a:p>
            <a:pPr indent="-355600" lvl="0" marL="457200" marR="365760" rtl="0" algn="l">
              <a:spcBef>
                <a:spcPts val="0"/>
              </a:spcBef>
              <a:spcAft>
                <a:spcPts val="0"/>
              </a:spcAft>
              <a:buClr>
                <a:srgbClr val="000000"/>
              </a:buClr>
              <a:buSzPts val="2000"/>
              <a:buFont typeface="Proxima Nova"/>
              <a:buAutoNum type="arabicPeriod"/>
            </a:pPr>
            <a:r>
              <a:rPr lang="en" sz="2000">
                <a:solidFill>
                  <a:srgbClr val="FF0000"/>
                </a:solidFill>
                <a:latin typeface="Proxima Nova"/>
                <a:ea typeface="Proxima Nova"/>
                <a:cs typeface="Proxima Nova"/>
                <a:sym typeface="Proxima Nova"/>
              </a:rPr>
              <a:t>Chromagram of a short-time Fourier transform </a:t>
            </a:r>
            <a:endParaRPr sz="2000">
              <a:solidFill>
                <a:srgbClr val="FF0000"/>
              </a:solidFill>
              <a:latin typeface="Proxima Nova"/>
              <a:ea typeface="Proxima Nova"/>
              <a:cs typeface="Proxima Nova"/>
              <a:sym typeface="Proxima Nova"/>
            </a:endParaRPr>
          </a:p>
          <a:p>
            <a:pPr indent="-355600" lvl="0" marL="457200" marR="365760" rtl="0" algn="l">
              <a:spcBef>
                <a:spcPts val="0"/>
              </a:spcBef>
              <a:spcAft>
                <a:spcPts val="0"/>
              </a:spcAft>
              <a:buClr>
                <a:srgbClr val="000000"/>
              </a:buClr>
              <a:buSzPts val="2000"/>
              <a:buFont typeface="Proxima Nova"/>
              <a:buAutoNum type="arabicPeriod"/>
            </a:pPr>
            <a:r>
              <a:rPr lang="en" sz="2000">
                <a:solidFill>
                  <a:srgbClr val="FF0000"/>
                </a:solidFill>
                <a:latin typeface="Proxima Nova"/>
                <a:ea typeface="Proxima Nova"/>
                <a:cs typeface="Proxima Nova"/>
                <a:sym typeface="Proxima Nova"/>
              </a:rPr>
              <a:t>Octave-based spectral contrast </a:t>
            </a:r>
            <a:endParaRPr sz="2000">
              <a:solidFill>
                <a:srgbClr val="FF0000"/>
              </a:solidFill>
              <a:latin typeface="Proxima Nova"/>
              <a:ea typeface="Proxima Nova"/>
              <a:cs typeface="Proxima Nova"/>
              <a:sym typeface="Proxima Nova"/>
            </a:endParaRPr>
          </a:p>
          <a:p>
            <a:pPr indent="-355600" lvl="0" marL="457200" marR="365760" rtl="0" algn="l">
              <a:spcBef>
                <a:spcPts val="0"/>
              </a:spcBef>
              <a:spcAft>
                <a:spcPts val="0"/>
              </a:spcAft>
              <a:buClr>
                <a:srgbClr val="000000"/>
              </a:buClr>
              <a:buSzPts val="2000"/>
              <a:buFont typeface="Proxima Nova"/>
              <a:buAutoNum type="arabicPeriod"/>
            </a:pPr>
            <a:r>
              <a:rPr lang="en" sz="2000">
                <a:solidFill>
                  <a:srgbClr val="FF0000"/>
                </a:solidFill>
                <a:latin typeface="Proxima Nova"/>
                <a:ea typeface="Proxima Nova"/>
                <a:cs typeface="Proxima Nova"/>
                <a:sym typeface="Proxima Nova"/>
              </a:rPr>
              <a:t>Tonnetz </a:t>
            </a:r>
            <a:endParaRPr sz="2000">
              <a:solidFill>
                <a:srgbClr val="FF0000"/>
              </a:solidFill>
              <a:latin typeface="Proxima Nova"/>
              <a:ea typeface="Proxima Nova"/>
              <a:cs typeface="Proxima Nova"/>
              <a:sym typeface="Proxima Nova"/>
            </a:endParaRPr>
          </a:p>
          <a:p>
            <a:pPr indent="0" lvl="0" marL="225552" marR="365760" rtl="0" algn="l">
              <a:spcBef>
                <a:spcPts val="1344"/>
              </a:spcBef>
              <a:spcAft>
                <a:spcPts val="0"/>
              </a:spcAft>
              <a:buNone/>
            </a:pPr>
            <a:r>
              <a:rPr lang="en" sz="2000">
                <a:solidFill>
                  <a:schemeClr val="dk1"/>
                </a:solidFill>
                <a:latin typeface="Proxima Nova"/>
                <a:ea typeface="Proxima Nova"/>
                <a:cs typeface="Proxima Nova"/>
                <a:sym typeface="Proxima Nova"/>
              </a:rPr>
              <a:t> </a:t>
            </a:r>
            <a:endParaRPr sz="2000">
              <a:latin typeface="Proxima Nova"/>
              <a:ea typeface="Proxima Nova"/>
              <a:cs typeface="Proxima Nova"/>
              <a:sym typeface="Proxima Nova"/>
            </a:endParaRPr>
          </a:p>
        </p:txBody>
      </p:sp>
      <p:sp>
        <p:nvSpPr>
          <p:cNvPr id="208" name="Google Shape;208;p31"/>
          <p:cNvSpPr txBox="1"/>
          <p:nvPr>
            <p:ph type="title"/>
          </p:nvPr>
        </p:nvSpPr>
        <p:spPr>
          <a:xfrm>
            <a:off x="855300" y="650925"/>
            <a:ext cx="7433400" cy="55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 Methods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855300" y="1241500"/>
            <a:ext cx="37167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sz="2900">
                <a:latin typeface="Proxima Nova"/>
                <a:ea typeface="Proxima Nova"/>
                <a:cs typeface="Proxima Nova"/>
                <a:sym typeface="Proxima Nova"/>
              </a:rPr>
              <a:t>Mel-frequency cepstral coefficients </a:t>
            </a:r>
            <a:endParaRPr sz="3400"/>
          </a:p>
        </p:txBody>
      </p:sp>
      <p:sp>
        <p:nvSpPr>
          <p:cNvPr id="214" name="Google Shape;214;p32"/>
          <p:cNvSpPr txBox="1"/>
          <p:nvPr>
            <p:ph idx="1" type="body"/>
          </p:nvPr>
        </p:nvSpPr>
        <p:spPr>
          <a:xfrm>
            <a:off x="631200" y="1738100"/>
            <a:ext cx="3716700" cy="3033900"/>
          </a:xfrm>
          <a:prstGeom prst="rect">
            <a:avLst/>
          </a:prstGeom>
        </p:spPr>
        <p:txBody>
          <a:bodyPr anchorCtr="0" anchor="t" bIns="0" lIns="0" spcFirstLastPara="1" rIns="0" wrap="square" tIns="0">
            <a:noAutofit/>
          </a:bodyPr>
          <a:lstStyle/>
          <a:p>
            <a:pPr indent="0" lvl="0" marL="225552" marR="365760" rtl="0" algn="l">
              <a:spcBef>
                <a:spcPts val="1344"/>
              </a:spcBef>
              <a:spcAft>
                <a:spcPts val="0"/>
              </a:spcAft>
              <a:buNone/>
            </a:pPr>
            <a:r>
              <a:rPr lang="en" sz="2000">
                <a:solidFill>
                  <a:srgbClr val="000000"/>
                </a:solidFill>
                <a:latin typeface="Proxima Nova"/>
                <a:ea typeface="Proxima Nova"/>
                <a:cs typeface="Proxima Nova"/>
                <a:sym typeface="Proxima Nova"/>
              </a:rPr>
              <a:t>T</a:t>
            </a:r>
            <a:r>
              <a:rPr lang="en" sz="2000">
                <a:latin typeface="Proxima Nova"/>
                <a:ea typeface="Proxima Nova"/>
                <a:cs typeface="Proxima Nova"/>
                <a:sym typeface="Proxima Nova"/>
              </a:rPr>
              <a:t>he coefficients that collectively make up the short-term </a:t>
            </a:r>
            <a:r>
              <a:rPr lang="en" sz="2000">
                <a:solidFill>
                  <a:srgbClr val="000000"/>
                </a:solidFill>
                <a:latin typeface="Proxima Nova"/>
                <a:ea typeface="Proxima Nova"/>
                <a:cs typeface="Proxima Nova"/>
                <a:sym typeface="Proxima Nova"/>
              </a:rPr>
              <a:t>power spectrum of a sound </a:t>
            </a:r>
            <a:endParaRPr sz="2000">
              <a:solidFill>
                <a:srgbClr val="000000"/>
              </a:solidFill>
              <a:latin typeface="Proxima Nova"/>
              <a:ea typeface="Proxima Nova"/>
              <a:cs typeface="Proxima Nova"/>
              <a:sym typeface="Proxima Nova"/>
            </a:endParaRPr>
          </a:p>
          <a:p>
            <a:pPr indent="0" lvl="0" marL="0" rtl="0" algn="l">
              <a:spcBef>
                <a:spcPts val="600"/>
              </a:spcBef>
              <a:spcAft>
                <a:spcPts val="0"/>
              </a:spcAft>
              <a:buNone/>
            </a:pPr>
            <a:r>
              <a:t/>
            </a:r>
            <a:endParaRPr/>
          </a:p>
        </p:txBody>
      </p:sp>
      <p:pic>
        <p:nvPicPr>
          <p:cNvPr id="215" name="Google Shape;215;p32"/>
          <p:cNvPicPr preferRelativeResize="0"/>
          <p:nvPr/>
        </p:nvPicPr>
        <p:blipFill>
          <a:blip r:embed="rId3">
            <a:alphaModFix/>
          </a:blip>
          <a:stretch>
            <a:fillRect/>
          </a:stretch>
        </p:blipFill>
        <p:spPr>
          <a:xfrm>
            <a:off x="4347900" y="388553"/>
            <a:ext cx="4476550" cy="2972875"/>
          </a:xfrm>
          <a:prstGeom prst="rect">
            <a:avLst/>
          </a:prstGeom>
          <a:noFill/>
          <a:ln cap="flat" cmpd="sng" w="19050">
            <a:solidFill>
              <a:schemeClr val="dk2"/>
            </a:solidFill>
            <a:prstDash val="solid"/>
            <a:round/>
            <a:headEnd len="sm" w="sm" type="none"/>
            <a:tailEnd len="sm" w="sm" type="none"/>
          </a:ln>
        </p:spPr>
      </p:pic>
      <p:pic>
        <p:nvPicPr>
          <p:cNvPr id="216" name="Google Shape;216;p32"/>
          <p:cNvPicPr preferRelativeResize="0"/>
          <p:nvPr/>
        </p:nvPicPr>
        <p:blipFill>
          <a:blip r:embed="rId4">
            <a:alphaModFix/>
          </a:blip>
          <a:stretch>
            <a:fillRect/>
          </a:stretch>
        </p:blipFill>
        <p:spPr>
          <a:xfrm>
            <a:off x="4347900" y="3559950"/>
            <a:ext cx="4594525" cy="1402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Mel-scale power spectrogram </a:t>
            </a:r>
            <a:endParaRPr>
              <a:latin typeface="Proxima Nova"/>
              <a:ea typeface="Proxima Nova"/>
              <a:cs typeface="Proxima Nova"/>
              <a:sym typeface="Proxima Nova"/>
            </a:endParaRPr>
          </a:p>
        </p:txBody>
      </p:sp>
      <p:sp>
        <p:nvSpPr>
          <p:cNvPr id="222" name="Google Shape;222;p33"/>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225552" marR="222504" rtl="0" algn="l">
              <a:spcBef>
                <a:spcPts val="360"/>
              </a:spcBef>
              <a:spcAft>
                <a:spcPts val="0"/>
              </a:spcAft>
              <a:buNone/>
            </a:pPr>
            <a:r>
              <a:rPr lang="en" sz="2000">
                <a:latin typeface="Proxima Nova"/>
                <a:ea typeface="Proxima Nova"/>
                <a:cs typeface="Proxima Nova"/>
                <a:sym typeface="Proxima Nova"/>
              </a:rPr>
              <a:t>● The Mel Scale is used to provide greater resolution for more informative (lower) frequencies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223" name="Google Shape;223;p33"/>
          <p:cNvPicPr preferRelativeResize="0"/>
          <p:nvPr/>
        </p:nvPicPr>
        <p:blipFill>
          <a:blip r:embed="rId3">
            <a:alphaModFix/>
          </a:blip>
          <a:stretch>
            <a:fillRect/>
          </a:stretch>
        </p:blipFill>
        <p:spPr>
          <a:xfrm>
            <a:off x="2181599" y="2336850"/>
            <a:ext cx="4780800" cy="24239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Objective</a:t>
            </a:r>
            <a:endParaRPr/>
          </a:p>
        </p:txBody>
      </p:sp>
      <p:sp>
        <p:nvSpPr>
          <p:cNvPr id="86" name="Google Shape;86;p16"/>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3048" rtl="0" algn="l">
              <a:spcBef>
                <a:spcPts val="984"/>
              </a:spcBef>
              <a:spcAft>
                <a:spcPts val="0"/>
              </a:spcAft>
              <a:buNone/>
            </a:pPr>
            <a:r>
              <a:rPr lang="en" sz="2000">
                <a:solidFill>
                  <a:schemeClr val="dk1"/>
                </a:solidFill>
                <a:latin typeface="Proxima Nova"/>
                <a:ea typeface="Proxima Nova"/>
                <a:cs typeface="Proxima Nova"/>
                <a:sym typeface="Proxima Nova"/>
              </a:rPr>
              <a:t>The </a:t>
            </a:r>
            <a:r>
              <a:rPr lang="en" sz="2000">
                <a:latin typeface="Proxima Nova"/>
                <a:ea typeface="Proxima Nova"/>
                <a:cs typeface="Proxima Nova"/>
                <a:sym typeface="Proxima Nova"/>
              </a:rPr>
              <a:t>objective</a:t>
            </a:r>
            <a:r>
              <a:rPr lang="en" sz="2000">
                <a:solidFill>
                  <a:schemeClr val="dk1"/>
                </a:solidFill>
                <a:latin typeface="Proxima Nova"/>
                <a:ea typeface="Proxima Nova"/>
                <a:cs typeface="Proxima Nova"/>
                <a:sym typeface="Proxima Nova"/>
              </a:rPr>
              <a:t> of this project is to build a general audio classifier capable of </a:t>
            </a:r>
            <a:r>
              <a:rPr lang="en" sz="2000">
                <a:latin typeface="Proxima Nova"/>
                <a:ea typeface="Proxima Nova"/>
                <a:cs typeface="Proxima Nova"/>
                <a:sym typeface="Proxima Nova"/>
              </a:rPr>
              <a:t>recognizing</a:t>
            </a:r>
            <a:r>
              <a:rPr lang="en" sz="2000">
                <a:solidFill>
                  <a:schemeClr val="dk1"/>
                </a:solidFill>
                <a:latin typeface="Proxima Nova"/>
                <a:ea typeface="Proxima Nova"/>
                <a:cs typeface="Proxima Nova"/>
                <a:sym typeface="Proxima Nova"/>
              </a:rPr>
              <a:t> different sounds. </a:t>
            </a:r>
            <a:endParaRPr sz="2000">
              <a:solidFill>
                <a:schemeClr val="dk1"/>
              </a:solidFill>
              <a:latin typeface="Proxima Nova"/>
              <a:ea typeface="Proxima Nova"/>
              <a:cs typeface="Proxima Nova"/>
              <a:sym typeface="Proxima Nova"/>
            </a:endParaRPr>
          </a:p>
          <a:p>
            <a:pPr indent="0" lvl="0" marL="0" marR="3048" rtl="0" algn="l">
              <a:spcBef>
                <a:spcPts val="984"/>
              </a:spcBef>
              <a:spcAft>
                <a:spcPts val="0"/>
              </a:spcAft>
              <a:buNone/>
            </a:pPr>
            <a:r>
              <a:rPr lang="en" sz="2000">
                <a:latin typeface="Proxima Nova"/>
                <a:ea typeface="Proxima Nova"/>
                <a:cs typeface="Proxima Nova"/>
                <a:sym typeface="Proxima Nova"/>
              </a:rPr>
              <a:t>The classifier will be able to hear the noise</a:t>
            </a:r>
            <a:r>
              <a:rPr lang="en" sz="2000">
                <a:solidFill>
                  <a:schemeClr val="dk1"/>
                </a:solidFill>
                <a:latin typeface="Proxima Nova"/>
                <a:ea typeface="Proxima Nova"/>
                <a:cs typeface="Proxima Nova"/>
                <a:sym typeface="Proxima Nova"/>
              </a:rPr>
              <a:t>s, or ambien</a:t>
            </a:r>
            <a:r>
              <a:rPr lang="en" sz="2000">
                <a:latin typeface="Proxima Nova"/>
                <a:ea typeface="Proxima Nova"/>
                <a:cs typeface="Proxima Nova"/>
                <a:sym typeface="Proxima Nova"/>
              </a:rPr>
              <a:t>ce</a:t>
            </a:r>
            <a:r>
              <a:rPr lang="en" sz="2000">
                <a:solidFill>
                  <a:schemeClr val="dk1"/>
                </a:solidFill>
                <a:latin typeface="Proxima Nova"/>
                <a:ea typeface="Proxima Nova"/>
                <a:cs typeface="Proxima Nova"/>
                <a:sym typeface="Proxima Nova"/>
              </a:rPr>
              <a:t> from an urban </a:t>
            </a:r>
            <a:r>
              <a:rPr lang="en" sz="2000">
                <a:latin typeface="Proxima Nova"/>
                <a:ea typeface="Proxima Nova"/>
                <a:cs typeface="Proxima Nova"/>
                <a:sym typeface="Proxima Nova"/>
              </a:rPr>
              <a:t>environments</a:t>
            </a:r>
            <a:r>
              <a:rPr lang="en" sz="2000">
                <a:solidFill>
                  <a:schemeClr val="dk1"/>
                </a:solidFill>
                <a:latin typeface="Proxima Nova"/>
                <a:ea typeface="Proxima Nova"/>
                <a:cs typeface="Proxima Nova"/>
                <a:sym typeface="Proxima Nova"/>
              </a:rPr>
              <a:t>, and then</a:t>
            </a:r>
            <a:r>
              <a:rPr lang="en" sz="2000">
                <a:latin typeface="Proxima Nova"/>
                <a:ea typeface="Proxima Nova"/>
                <a:cs typeface="Proxima Nova"/>
                <a:sym typeface="Proxima Nova"/>
              </a:rPr>
              <a:t> hear</a:t>
            </a:r>
            <a:r>
              <a:rPr lang="en" sz="2000">
                <a:solidFill>
                  <a:schemeClr val="dk1"/>
                </a:solidFill>
                <a:latin typeface="Proxima Nova"/>
                <a:ea typeface="Proxima Nova"/>
                <a:cs typeface="Proxima Nova"/>
                <a:sym typeface="Proxima Nova"/>
              </a:rPr>
              <a:t> a specific kind of sound</a:t>
            </a:r>
            <a:r>
              <a:rPr lang="en" sz="2000">
                <a:latin typeface="Proxima Nova"/>
                <a:ea typeface="Proxima Nova"/>
                <a:cs typeface="Proxima Nova"/>
                <a:sym typeface="Proxima Nova"/>
              </a:rPr>
              <a:t>, which the classifier will then be able to identify</a:t>
            </a:r>
            <a:r>
              <a:rPr lang="en" sz="2000">
                <a:solidFill>
                  <a:schemeClr val="dk1"/>
                </a:solidFill>
                <a:latin typeface="Proxima Nova"/>
                <a:ea typeface="Proxima Nova"/>
                <a:cs typeface="Proxima Nova"/>
                <a:sym typeface="Proxima Nova"/>
              </a:rPr>
              <a:t>. </a:t>
            </a:r>
            <a:endParaRPr sz="2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855300" y="1205600"/>
            <a:ext cx="39009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Chromagram of a Fourier </a:t>
            </a:r>
            <a:r>
              <a:rPr lang="en">
                <a:latin typeface="Proxima Nova"/>
                <a:ea typeface="Proxima Nova"/>
                <a:cs typeface="Proxima Nova"/>
                <a:sym typeface="Proxima Nova"/>
              </a:rPr>
              <a:t>Transform</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229" name="Google Shape;229;p34"/>
          <p:cNvSpPr txBox="1"/>
          <p:nvPr>
            <p:ph idx="1" type="body"/>
          </p:nvPr>
        </p:nvSpPr>
        <p:spPr>
          <a:xfrm>
            <a:off x="855300" y="1275625"/>
            <a:ext cx="3900900" cy="3033900"/>
          </a:xfrm>
          <a:prstGeom prst="rect">
            <a:avLst/>
          </a:prstGeom>
        </p:spPr>
        <p:txBody>
          <a:bodyPr anchorCtr="0" anchor="t" bIns="0" lIns="0" spcFirstLastPara="1" rIns="0" wrap="square" tIns="0">
            <a:noAutofit/>
          </a:bodyPr>
          <a:lstStyle/>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0" marR="182880" rtl="0" algn="l">
              <a:spcBef>
                <a:spcPts val="384"/>
              </a:spcBef>
              <a:spcAft>
                <a:spcPts val="0"/>
              </a:spcAft>
              <a:buNone/>
            </a:pPr>
            <a:r>
              <a:rPr lang="en" sz="2000">
                <a:latin typeface="Proxima Nova"/>
                <a:ea typeface="Proxima Nova"/>
                <a:cs typeface="Proxima Nova"/>
                <a:sym typeface="Proxima Nova"/>
              </a:rPr>
              <a:t>Projects into bins representing the 12 distinct semitones (or chroma) of the musical octave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solidFill>
                <a:srgbClr val="1155CC"/>
              </a:solidFill>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230" name="Google Shape;230;p34"/>
          <p:cNvPicPr preferRelativeResize="0"/>
          <p:nvPr/>
        </p:nvPicPr>
        <p:blipFill>
          <a:blip r:embed="rId3">
            <a:alphaModFix/>
          </a:blip>
          <a:stretch>
            <a:fillRect/>
          </a:stretch>
        </p:blipFill>
        <p:spPr>
          <a:xfrm>
            <a:off x="4938368" y="417825"/>
            <a:ext cx="3319958" cy="3891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855300" y="1251800"/>
            <a:ext cx="37167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Octave-based spectral contrast</a:t>
            </a:r>
            <a:endParaRPr>
              <a:latin typeface="Proxima Nova"/>
              <a:ea typeface="Proxima Nova"/>
              <a:cs typeface="Proxima Nova"/>
              <a:sym typeface="Proxima Nova"/>
            </a:endParaRPr>
          </a:p>
        </p:txBody>
      </p:sp>
      <p:sp>
        <p:nvSpPr>
          <p:cNvPr id="236" name="Google Shape;236;p35"/>
          <p:cNvSpPr txBox="1"/>
          <p:nvPr>
            <p:ph idx="1" type="body"/>
          </p:nvPr>
        </p:nvSpPr>
        <p:spPr>
          <a:xfrm>
            <a:off x="663225" y="1376125"/>
            <a:ext cx="3716700" cy="3033900"/>
          </a:xfrm>
          <a:prstGeom prst="rect">
            <a:avLst/>
          </a:prstGeom>
        </p:spPr>
        <p:txBody>
          <a:bodyPr anchorCtr="0" anchor="t" bIns="0" lIns="0" spcFirstLastPara="1" rIns="0" wrap="square" tIns="0">
            <a:noAutofit/>
          </a:bodyPr>
          <a:lstStyle/>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222504" rtl="0" algn="l">
              <a:spcBef>
                <a:spcPts val="360"/>
              </a:spcBef>
              <a:spcAft>
                <a:spcPts val="0"/>
              </a:spcAft>
              <a:buNone/>
            </a:pPr>
            <a:r>
              <a:rPr lang="en" sz="2000">
                <a:solidFill>
                  <a:srgbClr val="000000"/>
                </a:solidFill>
                <a:latin typeface="Proxima Nova"/>
                <a:ea typeface="Proxima Nova"/>
                <a:cs typeface="Proxima Nova"/>
                <a:sym typeface="Proxima Nova"/>
              </a:rPr>
              <a:t>D</a:t>
            </a:r>
            <a:r>
              <a:rPr lang="en" sz="2000">
                <a:latin typeface="Proxima Nova"/>
                <a:ea typeface="Proxima Nova"/>
                <a:cs typeface="Proxima Nova"/>
                <a:sym typeface="Proxima Nova"/>
              </a:rPr>
              <a:t>istributions of sound energy over octave frequencies </a:t>
            </a:r>
            <a:endParaRPr sz="2000">
              <a:latin typeface="Proxima Nova"/>
              <a:ea typeface="Proxima Nova"/>
              <a:cs typeface="Proxima Nova"/>
              <a:sym typeface="Proxima Nova"/>
            </a:endParaRPr>
          </a:p>
          <a:p>
            <a:pPr indent="0" lvl="0" marL="0" marR="585216" rtl="0" algn="l">
              <a:spcBef>
                <a:spcPts val="360"/>
              </a:spcBef>
              <a:spcAft>
                <a:spcPts val="0"/>
              </a:spcAft>
              <a:buNone/>
            </a:pPr>
            <a:r>
              <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237" name="Google Shape;237;p35"/>
          <p:cNvPicPr preferRelativeResize="0"/>
          <p:nvPr/>
        </p:nvPicPr>
        <p:blipFill>
          <a:blip r:embed="rId3">
            <a:alphaModFix/>
          </a:blip>
          <a:stretch>
            <a:fillRect/>
          </a:stretch>
        </p:blipFill>
        <p:spPr>
          <a:xfrm>
            <a:off x="4629929" y="518325"/>
            <a:ext cx="3777772" cy="3891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855300" y="604675"/>
            <a:ext cx="7433400" cy="396300"/>
          </a:xfrm>
          <a:prstGeom prst="rect">
            <a:avLst/>
          </a:prstGeom>
        </p:spPr>
        <p:txBody>
          <a:bodyPr anchorCtr="0" anchor="b" bIns="0" lIns="0" spcFirstLastPara="1" rIns="0" wrap="square" tIns="0">
            <a:noAutofit/>
          </a:bodyPr>
          <a:lstStyle/>
          <a:p>
            <a:pPr indent="0" lvl="0" marL="0" marR="365760" rtl="0" algn="l">
              <a:lnSpc>
                <a:spcPct val="115000"/>
              </a:lnSpc>
              <a:spcBef>
                <a:spcPts val="1344"/>
              </a:spcBef>
              <a:spcAft>
                <a:spcPts val="0"/>
              </a:spcAft>
              <a:buNone/>
            </a:pPr>
            <a:r>
              <a:rPr lang="en">
                <a:latin typeface="Proxima Nova"/>
                <a:ea typeface="Proxima Nova"/>
                <a:cs typeface="Proxima Nova"/>
                <a:sym typeface="Proxima Nova"/>
              </a:rPr>
              <a:t>Tonnetz</a:t>
            </a:r>
            <a:endParaRPr>
              <a:latin typeface="Proxima Nova"/>
              <a:ea typeface="Proxima Nova"/>
              <a:cs typeface="Proxima Nova"/>
              <a:sym typeface="Proxima Nova"/>
            </a:endParaRPr>
          </a:p>
        </p:txBody>
      </p:sp>
      <p:sp>
        <p:nvSpPr>
          <p:cNvPr id="243" name="Google Shape;243;p36"/>
          <p:cNvSpPr txBox="1"/>
          <p:nvPr>
            <p:ph idx="1" type="body"/>
          </p:nvPr>
        </p:nvSpPr>
        <p:spPr>
          <a:xfrm>
            <a:off x="684550" y="1000975"/>
            <a:ext cx="7953300" cy="975900"/>
          </a:xfrm>
          <a:prstGeom prst="rect">
            <a:avLst/>
          </a:prstGeom>
        </p:spPr>
        <p:txBody>
          <a:bodyPr anchorCtr="0" anchor="t" bIns="0" lIns="0" spcFirstLastPara="1" rIns="0" wrap="square" tIns="0">
            <a:noAutofit/>
          </a:bodyPr>
          <a:lstStyle/>
          <a:p>
            <a:pPr indent="0" lvl="0" marL="225552" marR="585216" rtl="0" algn="l">
              <a:spcBef>
                <a:spcPts val="360"/>
              </a:spcBef>
              <a:spcAft>
                <a:spcPts val="0"/>
              </a:spcAft>
              <a:buNone/>
            </a:pPr>
            <a:r>
              <a:rPr lang="en" sz="2000">
                <a:solidFill>
                  <a:srgbClr val="000000"/>
                </a:solidFill>
                <a:latin typeface="Proxima Nova"/>
                <a:ea typeface="Proxima Nova"/>
                <a:cs typeface="Proxima Nova"/>
                <a:sym typeface="Proxima Nova"/>
              </a:rPr>
              <a:t>F</a:t>
            </a:r>
            <a:r>
              <a:rPr lang="en" sz="2000">
                <a:solidFill>
                  <a:srgbClr val="000000"/>
                </a:solidFill>
                <a:latin typeface="Proxima Nova"/>
                <a:ea typeface="Proxima Nova"/>
                <a:cs typeface="Proxima Nova"/>
                <a:sym typeface="Proxima Nova"/>
              </a:rPr>
              <a:t>irst described by Leonhard Euler in 1739, Tonnetz is a conceptual lattice diagram representing tonal a six-dimensional interval space.</a:t>
            </a:r>
            <a:endParaRPr sz="2000">
              <a:latin typeface="Proxima Nova"/>
              <a:ea typeface="Proxima Nova"/>
              <a:cs typeface="Proxima Nova"/>
              <a:sym typeface="Proxima Nova"/>
            </a:endParaRPr>
          </a:p>
          <a:p>
            <a:pPr indent="0" lvl="0" marL="225552" marR="222504"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a:p>
            <a:pPr indent="0" lvl="0" marL="225552" marR="585216" rtl="0" algn="l">
              <a:spcBef>
                <a:spcPts val="360"/>
              </a:spcBef>
              <a:spcAft>
                <a:spcPts val="0"/>
              </a:spcAft>
              <a:buNone/>
            </a:pPr>
            <a:r>
              <a:t/>
            </a:r>
            <a:endParaRPr sz="2000">
              <a:latin typeface="Proxima Nova"/>
              <a:ea typeface="Proxima Nova"/>
              <a:cs typeface="Proxima Nova"/>
              <a:sym typeface="Proxima Nova"/>
            </a:endParaRPr>
          </a:p>
        </p:txBody>
      </p:sp>
      <p:pic>
        <p:nvPicPr>
          <p:cNvPr id="244" name="Google Shape;244;p36"/>
          <p:cNvPicPr preferRelativeResize="0"/>
          <p:nvPr/>
        </p:nvPicPr>
        <p:blipFill>
          <a:blip r:embed="rId3">
            <a:alphaModFix/>
          </a:blip>
          <a:stretch>
            <a:fillRect/>
          </a:stretch>
        </p:blipFill>
        <p:spPr>
          <a:xfrm>
            <a:off x="1774600" y="2179689"/>
            <a:ext cx="5594798" cy="287418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sz="1296"/>
          </a:p>
        </p:txBody>
      </p:sp>
      <p:sp>
        <p:nvSpPr>
          <p:cNvPr id="250" name="Google Shape;250;p37"/>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57912" rtl="0" algn="l">
              <a:spcBef>
                <a:spcPts val="600"/>
              </a:spcBef>
              <a:spcAft>
                <a:spcPts val="0"/>
              </a:spcAft>
              <a:buNone/>
            </a:pPr>
            <a:r>
              <a:rPr lang="en" sz="2000">
                <a:latin typeface="Proxima Nova"/>
                <a:ea typeface="Proxima Nova"/>
                <a:cs typeface="Proxima Nova"/>
                <a:sym typeface="Proxima Nova"/>
              </a:rPr>
              <a:t>The results of these 5 extractions are concatenated to give a consistent feature vector of </a:t>
            </a:r>
            <a:r>
              <a:rPr lang="en" sz="2000" u="sng">
                <a:solidFill>
                  <a:srgbClr val="FF0000"/>
                </a:solidFill>
                <a:latin typeface="Proxima Nova"/>
                <a:ea typeface="Proxima Nova"/>
                <a:cs typeface="Proxima Nova"/>
                <a:sym typeface="Proxima Nova"/>
              </a:rPr>
              <a:t>193 values for every audio clip processed</a:t>
            </a:r>
            <a:r>
              <a:rPr lang="en" sz="2000">
                <a:solidFill>
                  <a:srgbClr val="FF0000"/>
                </a:solidFill>
                <a:latin typeface="Proxima Nova"/>
                <a:ea typeface="Proxima Nova"/>
                <a:cs typeface="Proxima Nova"/>
                <a:sym typeface="Proxima Nova"/>
              </a:rPr>
              <a:t>. </a:t>
            </a:r>
            <a:endParaRPr sz="2000">
              <a:solidFill>
                <a:srgbClr val="FF0000"/>
              </a:solidFill>
              <a:latin typeface="Proxima Nova"/>
              <a:ea typeface="Proxima Nova"/>
              <a:cs typeface="Proxima Nova"/>
              <a:sym typeface="Proxima Nova"/>
            </a:endParaRPr>
          </a:p>
          <a:p>
            <a:pPr indent="0" lvl="0" marL="0" marR="57912" rtl="0" algn="l">
              <a:spcBef>
                <a:spcPts val="600"/>
              </a:spcBef>
              <a:spcAft>
                <a:spcPts val="0"/>
              </a:spcAft>
              <a:buNone/>
            </a:pPr>
            <a:r>
              <a:t/>
            </a:r>
            <a:endParaRPr sz="2000">
              <a:latin typeface="Proxima Nova"/>
              <a:ea typeface="Proxima Nova"/>
              <a:cs typeface="Proxima Nova"/>
              <a:sym typeface="Proxima Nova"/>
            </a:endParaRPr>
          </a:p>
          <a:p>
            <a:pPr indent="0" lvl="0" marL="0" marR="57912" rtl="0" algn="l">
              <a:spcBef>
                <a:spcPts val="600"/>
              </a:spcBef>
              <a:spcAft>
                <a:spcPts val="0"/>
              </a:spcAft>
              <a:buNone/>
            </a:pPr>
            <a:r>
              <a:rPr lang="en" sz="2000">
                <a:latin typeface="Proxima Nova"/>
                <a:ea typeface="Proxima Nova"/>
                <a:cs typeface="Proxima Nova"/>
                <a:sym typeface="Proxima Nova"/>
              </a:rPr>
              <a:t>Numpy’s save feature to export the extracted features to files allows me to reload the data when I need it later. </a:t>
            </a:r>
            <a:endParaRPr/>
          </a:p>
          <a:p>
            <a:pPr indent="0" lvl="0" marL="0" marR="45720" rtl="0" algn="l">
              <a:spcBef>
                <a:spcPts val="960"/>
              </a:spcBef>
              <a:spcAft>
                <a:spcPts val="0"/>
              </a:spcAft>
              <a:buNone/>
            </a:pPr>
            <a:r>
              <a:rPr lang="en" sz="2000">
                <a:solidFill>
                  <a:schemeClr val="dk1"/>
                </a:solidFill>
                <a:latin typeface="Proxima Nova"/>
                <a:ea typeface="Proxima Nova"/>
                <a:cs typeface="Proxima Nova"/>
                <a:sym typeface="Proxima Nova"/>
              </a:rPr>
              <a:t> </a:t>
            </a:r>
            <a:endParaRPr sz="200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759275"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Building</a:t>
            </a:r>
            <a:endParaRPr/>
          </a:p>
        </p:txBody>
      </p:sp>
      <p:sp>
        <p:nvSpPr>
          <p:cNvPr id="256" name="Google Shape;256;p38"/>
          <p:cNvSpPr txBox="1"/>
          <p:nvPr>
            <p:ph idx="1" type="body"/>
          </p:nvPr>
        </p:nvSpPr>
        <p:spPr>
          <a:xfrm>
            <a:off x="759275" y="1343275"/>
            <a:ext cx="3716700" cy="3033900"/>
          </a:xfrm>
          <a:prstGeom prst="rect">
            <a:avLst/>
          </a:prstGeom>
        </p:spPr>
        <p:txBody>
          <a:bodyPr anchorCtr="0" anchor="t" bIns="0" lIns="0" spcFirstLastPara="1" rIns="0" wrap="square" tIns="0">
            <a:noAutofit/>
          </a:bodyPr>
          <a:lstStyle/>
          <a:p>
            <a:pPr indent="0" lvl="0" marL="0" marR="9144" rtl="0" algn="l">
              <a:spcBef>
                <a:spcPts val="1704"/>
              </a:spcBef>
              <a:spcAft>
                <a:spcPts val="0"/>
              </a:spcAft>
              <a:buNone/>
            </a:pPr>
            <a:r>
              <a:rPr lang="en" sz="1600">
                <a:latin typeface="Arial"/>
                <a:ea typeface="Arial"/>
                <a:cs typeface="Arial"/>
                <a:sym typeface="Arial"/>
              </a:rPr>
              <a:t>Feed Forward Neural Networks feed information from the front input nodes to back output nodes, via several layers of hidden nodes. </a:t>
            </a:r>
            <a:endParaRPr sz="1600">
              <a:latin typeface="Arial"/>
              <a:ea typeface="Arial"/>
              <a:cs typeface="Arial"/>
              <a:sym typeface="Arial"/>
            </a:endParaRPr>
          </a:p>
          <a:p>
            <a:pPr indent="0" lvl="0" marL="0" marR="9144" rtl="0" algn="l">
              <a:spcBef>
                <a:spcPts val="1704"/>
              </a:spcBef>
              <a:spcAft>
                <a:spcPts val="0"/>
              </a:spcAft>
              <a:buNone/>
            </a:pPr>
            <a:r>
              <a:rPr lang="en" sz="1600">
                <a:latin typeface="Arial"/>
                <a:ea typeface="Arial"/>
                <a:cs typeface="Arial"/>
                <a:sym typeface="Arial"/>
              </a:rPr>
              <a:t>For this project I intend to use </a:t>
            </a:r>
            <a:r>
              <a:rPr lang="en" sz="1600">
                <a:solidFill>
                  <a:srgbClr val="FF0000"/>
                </a:solidFill>
                <a:latin typeface="Arial"/>
                <a:ea typeface="Arial"/>
                <a:cs typeface="Arial"/>
                <a:sym typeface="Arial"/>
              </a:rPr>
              <a:t>Keras</a:t>
            </a:r>
            <a:r>
              <a:rPr lang="en" sz="1600">
                <a:solidFill>
                  <a:srgbClr val="1155CC"/>
                </a:solidFill>
                <a:latin typeface="Arial"/>
                <a:ea typeface="Arial"/>
                <a:cs typeface="Arial"/>
                <a:sym typeface="Arial"/>
              </a:rPr>
              <a:t> </a:t>
            </a:r>
            <a:r>
              <a:rPr lang="en" sz="1600">
                <a:latin typeface="Arial"/>
                <a:ea typeface="Arial"/>
                <a:cs typeface="Arial"/>
                <a:sym typeface="Arial"/>
              </a:rPr>
              <a:t>with a </a:t>
            </a:r>
            <a:r>
              <a:rPr lang="en" sz="1600">
                <a:solidFill>
                  <a:srgbClr val="FF0000"/>
                </a:solidFill>
                <a:latin typeface="Arial"/>
                <a:ea typeface="Arial"/>
                <a:cs typeface="Arial"/>
                <a:sym typeface="Arial"/>
              </a:rPr>
              <a:t>Tensorflow</a:t>
            </a:r>
            <a:r>
              <a:rPr lang="en" sz="1600">
                <a:latin typeface="Arial"/>
                <a:ea typeface="Arial"/>
                <a:cs typeface="Arial"/>
                <a:sym typeface="Arial"/>
              </a:rPr>
              <a:t>. </a:t>
            </a:r>
            <a:endParaRPr sz="1600">
              <a:solidFill>
                <a:srgbClr val="000000"/>
              </a:solidFill>
              <a:latin typeface="Arial"/>
              <a:ea typeface="Arial"/>
              <a:cs typeface="Arial"/>
              <a:sym typeface="Arial"/>
            </a:endParaRPr>
          </a:p>
          <a:p>
            <a:pPr indent="0" lvl="0" marL="0" marR="3048" rtl="0" algn="l">
              <a:spcBef>
                <a:spcPts val="1320"/>
              </a:spcBef>
              <a:spcAft>
                <a:spcPts val="0"/>
              </a:spcAft>
              <a:buNone/>
            </a:pPr>
            <a:r>
              <a:t/>
            </a:r>
            <a:endParaRPr sz="972">
              <a:latin typeface="Arial"/>
              <a:ea typeface="Arial"/>
              <a:cs typeface="Arial"/>
              <a:sym typeface="Arial"/>
            </a:endParaRPr>
          </a:p>
          <a:p>
            <a:pPr indent="0" lvl="0" marL="0" rtl="0" algn="l">
              <a:spcBef>
                <a:spcPts val="600"/>
              </a:spcBef>
              <a:spcAft>
                <a:spcPts val="0"/>
              </a:spcAft>
              <a:buNone/>
            </a:pPr>
            <a:r>
              <a:t/>
            </a:r>
            <a:endParaRPr/>
          </a:p>
        </p:txBody>
      </p:sp>
      <p:pic>
        <p:nvPicPr>
          <p:cNvPr id="257" name="Google Shape;257;p38"/>
          <p:cNvPicPr preferRelativeResize="0"/>
          <p:nvPr/>
        </p:nvPicPr>
        <p:blipFill>
          <a:blip r:embed="rId3">
            <a:alphaModFix/>
          </a:blip>
          <a:stretch>
            <a:fillRect/>
          </a:stretch>
        </p:blipFill>
        <p:spPr>
          <a:xfrm>
            <a:off x="4572000" y="1232300"/>
            <a:ext cx="4105625" cy="24462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Building</a:t>
            </a:r>
            <a:endParaRPr/>
          </a:p>
        </p:txBody>
      </p:sp>
      <p:sp>
        <p:nvSpPr>
          <p:cNvPr id="263" name="Google Shape;263;p39"/>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88392" rtl="0" algn="l">
              <a:spcBef>
                <a:spcPts val="984"/>
              </a:spcBef>
              <a:spcAft>
                <a:spcPts val="0"/>
              </a:spcAft>
              <a:buNone/>
            </a:pPr>
            <a:r>
              <a:rPr lang="en" sz="1600">
                <a:latin typeface="Arial"/>
                <a:ea typeface="Arial"/>
                <a:cs typeface="Arial"/>
                <a:sym typeface="Arial"/>
              </a:rPr>
              <a:t>T</a:t>
            </a:r>
            <a:r>
              <a:rPr lang="en" sz="1600">
                <a:latin typeface="Arial"/>
                <a:ea typeface="Arial"/>
                <a:cs typeface="Arial"/>
                <a:sym typeface="Arial"/>
              </a:rPr>
              <a:t>he </a:t>
            </a:r>
            <a:r>
              <a:rPr lang="en" sz="1600">
                <a:solidFill>
                  <a:srgbClr val="FF0000"/>
                </a:solidFill>
                <a:latin typeface="Arial"/>
                <a:ea typeface="Arial"/>
                <a:cs typeface="Arial"/>
                <a:sym typeface="Arial"/>
              </a:rPr>
              <a:t>Keras Sequential Model</a:t>
            </a:r>
            <a:r>
              <a:rPr lang="en" sz="1600">
                <a:latin typeface="Arial"/>
                <a:ea typeface="Arial"/>
                <a:cs typeface="Arial"/>
                <a:sym typeface="Arial"/>
              </a:rPr>
              <a:t>, consisting of an input layer, and </a:t>
            </a:r>
            <a:r>
              <a:rPr lang="en" sz="1600">
                <a:solidFill>
                  <a:srgbClr val="FF0000"/>
                </a:solidFill>
                <a:latin typeface="Arial"/>
                <a:ea typeface="Arial"/>
                <a:cs typeface="Arial"/>
                <a:sym typeface="Arial"/>
              </a:rPr>
              <a:t>densely connected</a:t>
            </a:r>
            <a:r>
              <a:rPr lang="en" sz="1600">
                <a:solidFill>
                  <a:srgbClr val="1155CC"/>
                </a:solidFill>
                <a:latin typeface="Arial"/>
                <a:ea typeface="Arial"/>
                <a:cs typeface="Arial"/>
                <a:sym typeface="Arial"/>
              </a:rPr>
              <a:t> </a:t>
            </a:r>
            <a:r>
              <a:rPr lang="en" sz="1600">
                <a:latin typeface="Arial"/>
                <a:ea typeface="Arial"/>
                <a:cs typeface="Arial"/>
                <a:sym typeface="Arial"/>
              </a:rPr>
              <a:t>hidden layers. </a:t>
            </a:r>
            <a:endParaRPr sz="1600">
              <a:latin typeface="Arial"/>
              <a:ea typeface="Arial"/>
              <a:cs typeface="Arial"/>
              <a:sym typeface="Arial"/>
            </a:endParaRPr>
          </a:p>
          <a:p>
            <a:pPr indent="0" lvl="0" marL="0" marR="88392" rtl="0" algn="l">
              <a:spcBef>
                <a:spcPts val="984"/>
              </a:spcBef>
              <a:spcAft>
                <a:spcPts val="0"/>
              </a:spcAft>
              <a:buNone/>
            </a:pPr>
            <a:r>
              <a:rPr lang="en" sz="1600">
                <a:latin typeface="Arial"/>
                <a:ea typeface="Arial"/>
                <a:cs typeface="Arial"/>
                <a:sym typeface="Arial"/>
              </a:rPr>
              <a:t>As this was a multi-class classification problem, </a:t>
            </a:r>
            <a:r>
              <a:rPr lang="en" sz="1600">
                <a:solidFill>
                  <a:srgbClr val="FF0000"/>
                </a:solidFill>
                <a:latin typeface="Arial"/>
                <a:ea typeface="Arial"/>
                <a:cs typeface="Arial"/>
                <a:sym typeface="Arial"/>
              </a:rPr>
              <a:t>categorical_crossentropy </a:t>
            </a:r>
            <a:r>
              <a:rPr lang="en" sz="1600">
                <a:solidFill>
                  <a:srgbClr val="000000"/>
                </a:solidFill>
                <a:latin typeface="Arial"/>
                <a:ea typeface="Arial"/>
                <a:cs typeface="Arial"/>
                <a:sym typeface="Arial"/>
              </a:rPr>
              <a:t>a</a:t>
            </a:r>
            <a:r>
              <a:rPr lang="en" sz="1600">
                <a:solidFill>
                  <a:srgbClr val="1155CC"/>
                </a:solidFill>
                <a:latin typeface="Arial"/>
                <a:ea typeface="Arial"/>
                <a:cs typeface="Arial"/>
                <a:sym typeface="Arial"/>
              </a:rPr>
              <a:t> </a:t>
            </a:r>
            <a:r>
              <a:rPr lang="en" sz="1600">
                <a:latin typeface="Arial"/>
                <a:ea typeface="Arial"/>
                <a:cs typeface="Arial"/>
                <a:sym typeface="Arial"/>
              </a:rPr>
              <a:t>loss function was implemented.</a:t>
            </a:r>
            <a:endParaRPr sz="1600">
              <a:latin typeface="Arial"/>
              <a:ea typeface="Arial"/>
              <a:cs typeface="Arial"/>
              <a:sym typeface="Arial"/>
            </a:endParaRPr>
          </a:p>
          <a:p>
            <a:pPr indent="0" lvl="0" marL="0" marR="88392" rtl="0" algn="l">
              <a:spcBef>
                <a:spcPts val="984"/>
              </a:spcBef>
              <a:spcAft>
                <a:spcPts val="0"/>
              </a:spcAft>
              <a:buNone/>
            </a:pPr>
            <a:r>
              <a:rPr lang="en" sz="1600">
                <a:latin typeface="Arial"/>
                <a:ea typeface="Arial"/>
                <a:cs typeface="Arial"/>
                <a:sym typeface="Arial"/>
              </a:rPr>
              <a:t>So the model doesn’t generalize, a </a:t>
            </a:r>
            <a:r>
              <a:rPr lang="en" sz="1600">
                <a:solidFill>
                  <a:srgbClr val="FF0000"/>
                </a:solidFill>
                <a:latin typeface="Arial"/>
                <a:ea typeface="Arial"/>
                <a:cs typeface="Arial"/>
                <a:sym typeface="Arial"/>
              </a:rPr>
              <a:t>stopping function </a:t>
            </a:r>
            <a:r>
              <a:rPr lang="en" sz="1600">
                <a:latin typeface="Arial"/>
                <a:ea typeface="Arial"/>
                <a:cs typeface="Arial"/>
                <a:sym typeface="Arial"/>
              </a:rPr>
              <a:t>is added so that training can be stopped at the point when the model begins to overfit itself.</a:t>
            </a:r>
            <a:endParaRPr sz="1600">
              <a:latin typeface="Arial"/>
              <a:ea typeface="Arial"/>
              <a:cs typeface="Arial"/>
              <a:sym typeface="Arial"/>
            </a:endParaRPr>
          </a:p>
          <a:p>
            <a:pPr indent="0" lvl="0" marL="0" marR="27432" rtl="0" algn="l">
              <a:spcBef>
                <a:spcPts val="1704"/>
              </a:spcBef>
              <a:spcAft>
                <a:spcPts val="0"/>
              </a:spcAft>
              <a:buNone/>
            </a:pPr>
            <a:r>
              <a:t/>
            </a:r>
            <a:endParaRPr sz="972">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Building</a:t>
            </a:r>
            <a:endParaRPr/>
          </a:p>
        </p:txBody>
      </p:sp>
      <p:sp>
        <p:nvSpPr>
          <p:cNvPr id="269" name="Google Shape;269;p40"/>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12192" rtl="0" algn="l">
              <a:spcBef>
                <a:spcPts val="1704"/>
              </a:spcBef>
              <a:spcAft>
                <a:spcPts val="0"/>
              </a:spcAft>
              <a:buNone/>
            </a:pPr>
            <a:r>
              <a:rPr lang="en" sz="1600">
                <a:latin typeface="Arial"/>
                <a:ea typeface="Arial"/>
                <a:cs typeface="Arial"/>
                <a:sym typeface="Arial"/>
              </a:rPr>
              <a:t>A</a:t>
            </a:r>
            <a:r>
              <a:rPr lang="en" sz="1600">
                <a:latin typeface="Arial"/>
                <a:ea typeface="Arial"/>
                <a:cs typeface="Arial"/>
                <a:sym typeface="Arial"/>
              </a:rPr>
              <a:t> </a:t>
            </a:r>
            <a:r>
              <a:rPr lang="en" sz="1600">
                <a:solidFill>
                  <a:srgbClr val="FF0000"/>
                </a:solidFill>
                <a:latin typeface="Arial"/>
                <a:ea typeface="Arial"/>
                <a:cs typeface="Arial"/>
                <a:sym typeface="Arial"/>
              </a:rPr>
              <a:t>dropout policy </a:t>
            </a:r>
            <a:r>
              <a:rPr lang="en" sz="1600">
                <a:latin typeface="Arial"/>
                <a:ea typeface="Arial"/>
                <a:cs typeface="Arial"/>
                <a:sym typeface="Arial"/>
              </a:rPr>
              <a:t>between the final two hidden layers is added to promote the creation of complex connections between neurons of the hidden layers. </a:t>
            </a:r>
            <a:endParaRPr sz="1600">
              <a:latin typeface="Arial"/>
              <a:ea typeface="Arial"/>
              <a:cs typeface="Arial"/>
              <a:sym typeface="Arial"/>
            </a:endParaRPr>
          </a:p>
          <a:p>
            <a:pPr indent="0" lvl="0" marL="0" marR="12192" rtl="0" algn="l">
              <a:spcBef>
                <a:spcPts val="1704"/>
              </a:spcBef>
              <a:spcAft>
                <a:spcPts val="0"/>
              </a:spcAft>
              <a:buNone/>
            </a:pPr>
            <a:r>
              <a:rPr lang="en" sz="1600">
                <a:latin typeface="Arial"/>
                <a:ea typeface="Arial"/>
                <a:cs typeface="Arial"/>
                <a:sym typeface="Arial"/>
              </a:rPr>
              <a:t>The choice of an </a:t>
            </a:r>
            <a:r>
              <a:rPr lang="en" sz="1600">
                <a:solidFill>
                  <a:srgbClr val="FF0000"/>
                </a:solidFill>
                <a:latin typeface="Arial"/>
                <a:ea typeface="Arial"/>
                <a:cs typeface="Arial"/>
                <a:sym typeface="Arial"/>
              </a:rPr>
              <a:t>optimiser </a:t>
            </a:r>
            <a:r>
              <a:rPr lang="en" sz="1600">
                <a:solidFill>
                  <a:srgbClr val="000000"/>
                </a:solidFill>
                <a:latin typeface="Arial"/>
                <a:ea typeface="Arial"/>
                <a:cs typeface="Arial"/>
                <a:sym typeface="Arial"/>
              </a:rPr>
              <a:t>was implemented as well</a:t>
            </a:r>
            <a:r>
              <a:rPr lang="en" sz="1600">
                <a:latin typeface="Arial"/>
                <a:ea typeface="Arial"/>
                <a:cs typeface="Arial"/>
                <a:sym typeface="Arial"/>
              </a:rPr>
              <a:t> since it is </a:t>
            </a:r>
            <a:r>
              <a:rPr lang="en" sz="1600">
                <a:solidFill>
                  <a:srgbClr val="212529"/>
                </a:solidFill>
                <a:latin typeface="Arial"/>
                <a:ea typeface="Arial"/>
                <a:cs typeface="Arial"/>
                <a:sym typeface="Arial"/>
              </a:rPr>
              <a:t>required for compiling a Keras model</a:t>
            </a:r>
            <a:endParaRPr sz="16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1"/>
          <p:cNvPicPr preferRelativeResize="0"/>
          <p:nvPr/>
        </p:nvPicPr>
        <p:blipFill rotWithShape="1">
          <a:blip r:embed="rId3">
            <a:alphaModFix/>
          </a:blip>
          <a:srcRect b="52633" l="0" r="0" t="0"/>
          <a:stretch/>
        </p:blipFill>
        <p:spPr>
          <a:xfrm>
            <a:off x="1451079" y="231771"/>
            <a:ext cx="6241850" cy="2027100"/>
          </a:xfrm>
          <a:prstGeom prst="rect">
            <a:avLst/>
          </a:prstGeom>
          <a:noFill/>
          <a:ln cap="flat" cmpd="sng" w="19050">
            <a:solidFill>
              <a:schemeClr val="dk2"/>
            </a:solidFill>
            <a:prstDash val="solid"/>
            <a:round/>
            <a:headEnd len="sm" w="sm" type="none"/>
            <a:tailEnd len="sm" w="sm" type="none"/>
          </a:ln>
        </p:spPr>
      </p:pic>
      <p:pic>
        <p:nvPicPr>
          <p:cNvPr id="275" name="Google Shape;275;p41"/>
          <p:cNvPicPr preferRelativeResize="0"/>
          <p:nvPr/>
        </p:nvPicPr>
        <p:blipFill rotWithShape="1">
          <a:blip r:embed="rId3">
            <a:alphaModFix/>
          </a:blip>
          <a:srcRect b="0" l="0" r="48019" t="45916"/>
          <a:stretch/>
        </p:blipFill>
        <p:spPr>
          <a:xfrm>
            <a:off x="2712598" y="2301575"/>
            <a:ext cx="3718801" cy="2652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Tuning</a:t>
            </a:r>
            <a:endParaRPr/>
          </a:p>
        </p:txBody>
      </p:sp>
      <p:sp>
        <p:nvSpPr>
          <p:cNvPr id="281" name="Google Shape;281;p42"/>
          <p:cNvSpPr txBox="1"/>
          <p:nvPr>
            <p:ph idx="1" type="body"/>
          </p:nvPr>
        </p:nvSpPr>
        <p:spPr>
          <a:xfrm>
            <a:off x="855300" y="1353950"/>
            <a:ext cx="7433400" cy="3351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Arial"/>
                <a:ea typeface="Arial"/>
                <a:cs typeface="Arial"/>
                <a:sym typeface="Arial"/>
              </a:rPr>
              <a:t>Some of these parameters will have a greater influence than others, so utilizing </a:t>
            </a:r>
            <a:r>
              <a:rPr b="1" lang="en" sz="1800">
                <a:solidFill>
                  <a:srgbClr val="FF0000"/>
                </a:solidFill>
                <a:latin typeface="Arial"/>
                <a:ea typeface="Arial"/>
                <a:cs typeface="Arial"/>
                <a:sym typeface="Arial"/>
              </a:rPr>
              <a:t>Keras’s GridSearch </a:t>
            </a:r>
            <a:r>
              <a:rPr b="1" lang="en" sz="1800">
                <a:latin typeface="Arial"/>
                <a:ea typeface="Arial"/>
                <a:cs typeface="Arial"/>
                <a:sym typeface="Arial"/>
              </a:rPr>
              <a:t>Tool is our most useful option</a:t>
            </a:r>
            <a:endParaRPr b="1" sz="1800">
              <a:latin typeface="Arial"/>
              <a:ea typeface="Arial"/>
              <a:cs typeface="Arial"/>
              <a:sym typeface="Arial"/>
            </a:endParaRPr>
          </a:p>
          <a:p>
            <a:pPr indent="0" lvl="0" marL="0" rtl="0" algn="l">
              <a:spcBef>
                <a:spcPts val="600"/>
              </a:spcBef>
              <a:spcAft>
                <a:spcPts val="0"/>
              </a:spcAft>
              <a:buNone/>
            </a:pPr>
            <a:r>
              <a:t/>
            </a:r>
            <a:endParaRPr b="1" sz="1800">
              <a:latin typeface="Arial"/>
              <a:ea typeface="Arial"/>
              <a:cs typeface="Arial"/>
              <a:sym typeface="Arial"/>
            </a:endParaRPr>
          </a:p>
          <a:p>
            <a:pPr indent="0" lvl="0" marL="0" rtl="0" algn="l">
              <a:spcBef>
                <a:spcPts val="600"/>
              </a:spcBef>
              <a:spcAft>
                <a:spcPts val="0"/>
              </a:spcAft>
              <a:buNone/>
            </a:pPr>
            <a:r>
              <a:rPr b="1" lang="en" sz="1600">
                <a:latin typeface="Arial"/>
                <a:ea typeface="Arial"/>
                <a:cs typeface="Arial"/>
                <a:sym typeface="Arial"/>
              </a:rPr>
              <a:t>Hyper-Parameters to be tuned:</a:t>
            </a:r>
            <a:endParaRPr b="1" sz="1600">
              <a:latin typeface="Arial"/>
              <a:ea typeface="Arial"/>
              <a:cs typeface="Arial"/>
              <a:sym typeface="Arial"/>
            </a:endParaRPr>
          </a:p>
          <a:p>
            <a:pPr indent="0" lvl="0" marL="0" rtl="0" algn="l">
              <a:spcBef>
                <a:spcPts val="600"/>
              </a:spcBef>
              <a:spcAft>
                <a:spcPts val="0"/>
              </a:spcAft>
              <a:buNone/>
            </a:pPr>
            <a:r>
              <a:rPr lang="en" sz="1600">
                <a:solidFill>
                  <a:srgbClr val="FF0000"/>
                </a:solidFill>
                <a:latin typeface="Arial"/>
                <a:ea typeface="Arial"/>
                <a:cs typeface="Arial"/>
                <a:sym typeface="Arial"/>
              </a:rPr>
              <a:t>Activation functions, Batch Size, Max Epochs, Initialisation functions, Dropout rate, and Optimiser algorithms</a:t>
            </a:r>
            <a:endParaRPr sz="1600">
              <a:solidFill>
                <a:srgbClr val="FF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6"/>
            </a:gs>
            <a:gs pos="31000">
              <a:schemeClr val="accent1"/>
            </a:gs>
            <a:gs pos="66000">
              <a:schemeClr val="accent2"/>
            </a:gs>
            <a:gs pos="100000">
              <a:schemeClr val="accent3"/>
            </a:gs>
          </a:gsLst>
          <a:lin ang="18900732" scaled="0"/>
        </a:gradFill>
      </p:bgPr>
    </p:bg>
    <p:spTree>
      <p:nvGrpSpPr>
        <p:cNvPr id="285"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a:off x="228838" y="263250"/>
            <a:ext cx="8686326" cy="4616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Purpose</a:t>
            </a:r>
            <a:endParaRPr/>
          </a:p>
        </p:txBody>
      </p:sp>
      <p:sp>
        <p:nvSpPr>
          <p:cNvPr id="92" name="Google Shape;92;p17"/>
          <p:cNvSpPr txBox="1"/>
          <p:nvPr>
            <p:ph idx="1" type="body"/>
          </p:nvPr>
        </p:nvSpPr>
        <p:spPr>
          <a:xfrm>
            <a:off x="855300" y="835997"/>
            <a:ext cx="7433400" cy="3033900"/>
          </a:xfrm>
          <a:prstGeom prst="rect">
            <a:avLst/>
          </a:prstGeom>
        </p:spPr>
        <p:txBody>
          <a:bodyPr anchorCtr="0" anchor="t" bIns="0" lIns="0" spcFirstLastPara="1" rIns="0" wrap="square" tIns="0">
            <a:noAutofit/>
          </a:bodyPr>
          <a:lstStyle/>
          <a:p>
            <a:pPr indent="0" lvl="0" marL="225552" marR="201168" rtl="0" algn="l">
              <a:spcBef>
                <a:spcPts val="1320"/>
              </a:spcBef>
              <a:spcAft>
                <a:spcPts val="0"/>
              </a:spcAft>
              <a:buNone/>
            </a:pPr>
            <a:r>
              <a:t/>
            </a:r>
            <a:endParaRPr sz="1900">
              <a:latin typeface="Proxima Nova"/>
              <a:ea typeface="Proxima Nova"/>
              <a:cs typeface="Proxima Nova"/>
              <a:sym typeface="Proxima Nova"/>
            </a:endParaRPr>
          </a:p>
          <a:p>
            <a:pPr indent="0" lvl="0" marL="0" marR="201168" rtl="0" algn="l">
              <a:spcBef>
                <a:spcPts val="1320"/>
              </a:spcBef>
              <a:spcAft>
                <a:spcPts val="0"/>
              </a:spcAft>
              <a:buNone/>
            </a:pPr>
            <a:r>
              <a:rPr lang="en" sz="1900">
                <a:latin typeface="Proxima Nova"/>
                <a:ea typeface="Proxima Nova"/>
                <a:cs typeface="Proxima Nova"/>
                <a:sym typeface="Proxima Nova"/>
              </a:rPr>
              <a:t>Understanding</a:t>
            </a:r>
            <a:r>
              <a:rPr lang="en" sz="1900">
                <a:solidFill>
                  <a:schemeClr val="dk1"/>
                </a:solidFill>
                <a:latin typeface="Proxima Nova"/>
                <a:ea typeface="Proxima Nova"/>
                <a:cs typeface="Proxima Nova"/>
                <a:sym typeface="Proxima Nova"/>
              </a:rPr>
              <a:t> - </a:t>
            </a:r>
            <a:r>
              <a:rPr lang="en" sz="1900">
                <a:latin typeface="Proxima Nova"/>
                <a:ea typeface="Proxima Nova"/>
                <a:cs typeface="Proxima Nova"/>
                <a:sym typeface="Proxima Nova"/>
              </a:rPr>
              <a:t>M</a:t>
            </a:r>
            <a:r>
              <a:rPr lang="en" sz="1900">
                <a:solidFill>
                  <a:schemeClr val="dk1"/>
                </a:solidFill>
                <a:latin typeface="Proxima Nova"/>
                <a:ea typeface="Proxima Nova"/>
                <a:cs typeface="Proxima Nova"/>
                <a:sym typeface="Proxima Nova"/>
              </a:rPr>
              <a:t>any people can readily recognise particular </a:t>
            </a:r>
            <a:r>
              <a:rPr lang="en" sz="1900">
                <a:latin typeface="Proxima Nova"/>
                <a:ea typeface="Proxima Nova"/>
                <a:cs typeface="Proxima Nova"/>
                <a:sym typeface="Proxima Nova"/>
              </a:rPr>
              <a:t>sounds, </a:t>
            </a:r>
            <a:r>
              <a:rPr lang="en" sz="1900">
                <a:solidFill>
                  <a:schemeClr val="dk1"/>
                </a:solidFill>
                <a:latin typeface="Proxima Nova"/>
                <a:ea typeface="Proxima Nova"/>
                <a:cs typeface="Proxima Nova"/>
                <a:sym typeface="Proxima Nova"/>
              </a:rPr>
              <a:t>but only after they’ve learned the characteristic of each </a:t>
            </a:r>
            <a:r>
              <a:rPr lang="en" sz="1900">
                <a:latin typeface="Proxima Nova"/>
                <a:ea typeface="Proxima Nova"/>
                <a:cs typeface="Proxima Nova"/>
                <a:sym typeface="Proxima Nova"/>
              </a:rPr>
              <a:t>sound over their lifetime</a:t>
            </a:r>
            <a:r>
              <a:rPr lang="en" sz="1900">
                <a:solidFill>
                  <a:schemeClr val="dk1"/>
                </a:solidFill>
                <a:latin typeface="Proxima Nova"/>
                <a:ea typeface="Proxima Nova"/>
                <a:cs typeface="Proxima Nova"/>
                <a:sym typeface="Proxima Nova"/>
              </a:rPr>
              <a:t>. </a:t>
            </a:r>
            <a:endParaRPr sz="1900">
              <a:latin typeface="Proxima Nova"/>
              <a:ea typeface="Proxima Nova"/>
              <a:cs typeface="Proxima Nova"/>
              <a:sym typeface="Proxima Nova"/>
            </a:endParaRPr>
          </a:p>
          <a:p>
            <a:pPr indent="0" lvl="0" marL="0" marR="201168" rtl="0" algn="l">
              <a:spcBef>
                <a:spcPts val="1320"/>
              </a:spcBef>
              <a:spcAft>
                <a:spcPts val="0"/>
              </a:spcAft>
              <a:buClr>
                <a:schemeClr val="dk1"/>
              </a:buClr>
              <a:buSzPts val="1100"/>
              <a:buFont typeface="Arial"/>
              <a:buNone/>
            </a:pPr>
            <a:r>
              <a:rPr lang="en" sz="1900">
                <a:latin typeface="Proxima Nova"/>
                <a:ea typeface="Proxima Nova"/>
                <a:cs typeface="Proxima Nova"/>
                <a:sym typeface="Proxima Nova"/>
              </a:rPr>
              <a:t>Experience - I want to work with DSP (Digital Signal Processing) after college and this project serves as a way for me to be introduced into the field.</a:t>
            </a:r>
            <a:endParaRPr sz="2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Results</a:t>
            </a:r>
            <a:endParaRPr/>
          </a:p>
        </p:txBody>
      </p:sp>
      <p:sp>
        <p:nvSpPr>
          <p:cNvPr id="292" name="Google Shape;292;p44"/>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3048" rtl="0" algn="l">
              <a:spcBef>
                <a:spcPts val="984"/>
              </a:spcBef>
              <a:spcAft>
                <a:spcPts val="0"/>
              </a:spcAft>
              <a:buNone/>
            </a:pPr>
            <a:r>
              <a:rPr lang="en" sz="2000">
                <a:latin typeface="Arial"/>
                <a:ea typeface="Arial"/>
                <a:cs typeface="Arial"/>
                <a:sym typeface="Arial"/>
              </a:rPr>
              <a:t>Our resulting Highest </a:t>
            </a:r>
            <a:r>
              <a:rPr lang="en" sz="2000">
                <a:solidFill>
                  <a:srgbClr val="000000"/>
                </a:solidFill>
                <a:latin typeface="Arial"/>
                <a:ea typeface="Arial"/>
                <a:cs typeface="Arial"/>
                <a:sym typeface="Arial"/>
              </a:rPr>
              <a:t>F-Score:</a:t>
            </a:r>
            <a:r>
              <a:rPr lang="en" sz="2000">
                <a:solidFill>
                  <a:srgbClr val="FF0000"/>
                </a:solidFill>
                <a:latin typeface="Arial"/>
                <a:ea typeface="Arial"/>
                <a:cs typeface="Arial"/>
                <a:sym typeface="Arial"/>
              </a:rPr>
              <a:t> </a:t>
            </a:r>
            <a:r>
              <a:rPr b="1" lang="en" sz="2000">
                <a:solidFill>
                  <a:srgbClr val="FF0000"/>
                </a:solidFill>
                <a:highlight>
                  <a:srgbClr val="FFFFFF"/>
                </a:highlight>
                <a:latin typeface="Arial"/>
                <a:ea typeface="Arial"/>
                <a:cs typeface="Arial"/>
                <a:sym typeface="Arial"/>
              </a:rPr>
              <a:t>0.53</a:t>
            </a:r>
            <a:endParaRPr b="1" sz="2000">
              <a:solidFill>
                <a:srgbClr val="FF0000"/>
              </a:solidFill>
              <a:latin typeface="Arial"/>
              <a:ea typeface="Arial"/>
              <a:cs typeface="Arial"/>
              <a:sym typeface="Arial"/>
            </a:endParaRPr>
          </a:p>
          <a:p>
            <a:pPr indent="0" lvl="0" marL="0" marR="3048" rtl="0" algn="l">
              <a:spcBef>
                <a:spcPts val="984"/>
              </a:spcBef>
              <a:spcAft>
                <a:spcPts val="0"/>
              </a:spcAft>
              <a:buClr>
                <a:schemeClr val="dk1"/>
              </a:buClr>
              <a:buSzPts val="1100"/>
              <a:buFont typeface="Arial"/>
              <a:buNone/>
            </a:pPr>
            <a:r>
              <a:rPr lang="en" sz="2000">
                <a:latin typeface="Arial"/>
                <a:ea typeface="Arial"/>
                <a:cs typeface="Arial"/>
                <a:sym typeface="Arial"/>
              </a:rPr>
              <a:t>In retrospect the resulting accuracy of our model could use some reworking. </a:t>
            </a:r>
            <a:endParaRPr sz="2000">
              <a:latin typeface="Arial"/>
              <a:ea typeface="Arial"/>
              <a:cs typeface="Arial"/>
              <a:sym typeface="Arial"/>
            </a:endParaRPr>
          </a:p>
          <a:p>
            <a:pPr indent="0" lvl="0" marL="0" marR="3048" rtl="0" algn="l">
              <a:spcBef>
                <a:spcPts val="984"/>
              </a:spcBef>
              <a:spcAft>
                <a:spcPts val="0"/>
              </a:spcAft>
              <a:buClr>
                <a:schemeClr val="dk1"/>
              </a:buClr>
              <a:buSzPts val="1100"/>
              <a:buFont typeface="Arial"/>
              <a:buNone/>
            </a:pPr>
            <a:r>
              <a:rPr lang="en" sz="2000">
                <a:latin typeface="Arial"/>
                <a:ea typeface="Arial"/>
                <a:cs typeface="Arial"/>
                <a:sym typeface="Arial"/>
              </a:rPr>
              <a:t>However, given that my personal experience is limited in the industry of audio processing, this was a great success</a:t>
            </a:r>
            <a:endParaRPr sz="20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Final Thoughts</a:t>
            </a:r>
            <a:endParaRPr/>
          </a:p>
        </p:txBody>
      </p:sp>
      <p:sp>
        <p:nvSpPr>
          <p:cNvPr id="298" name="Google Shape;298;p45"/>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solidFill>
                  <a:srgbClr val="000000"/>
                </a:solidFill>
                <a:latin typeface="Arial"/>
                <a:ea typeface="Arial"/>
                <a:cs typeface="Arial"/>
                <a:sym typeface="Arial"/>
              </a:rPr>
              <a:t>As the feature extraction process relies on slicing the sound recordings into smaller, more manageable chunks. </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800">
                <a:solidFill>
                  <a:srgbClr val="000000"/>
                </a:solidFill>
                <a:latin typeface="Arial"/>
                <a:ea typeface="Arial"/>
                <a:cs typeface="Arial"/>
                <a:sym typeface="Arial"/>
              </a:rPr>
              <a:t>If we needed to predict the class of a longer recording, we might need to employ some kind of ensemble learning and then use a voting process to determine which source is declared the best guess.</a:t>
            </a:r>
            <a:endParaRPr sz="1800">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304" name="Google Shape;304;p46"/>
          <p:cNvSpPr txBox="1"/>
          <p:nvPr>
            <p:ph idx="1" type="body"/>
          </p:nvPr>
        </p:nvSpPr>
        <p:spPr>
          <a:xfrm>
            <a:off x="855300" y="1353949"/>
            <a:ext cx="7433400" cy="2181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u="sng">
                <a:solidFill>
                  <a:schemeClr val="hlink"/>
                </a:solidFill>
                <a:hlinkClick r:id="rId3"/>
              </a:rPr>
              <a:t>https://medium.com/better-programming/simple-audio-processing-in-python-with-pydub-c3a217dabf11</a:t>
            </a:r>
            <a:r>
              <a:rPr lang="en" sz="1200"/>
              <a:t> </a:t>
            </a:r>
            <a:endParaRPr sz="1200"/>
          </a:p>
          <a:p>
            <a:pPr indent="0" lvl="0" marL="0" rtl="0" algn="l">
              <a:spcBef>
                <a:spcPts val="600"/>
              </a:spcBef>
              <a:spcAft>
                <a:spcPts val="0"/>
              </a:spcAft>
              <a:buNone/>
            </a:pPr>
            <a:r>
              <a:rPr lang="en" sz="1200" u="sng">
                <a:solidFill>
                  <a:schemeClr val="hlink"/>
                </a:solidFill>
                <a:hlinkClick r:id="rId4"/>
              </a:rPr>
              <a:t>https://www.coursera.org/lecture/audio-signal-processing/python-and-sounds-p4oGc</a:t>
            </a:r>
            <a:r>
              <a:rPr lang="en" sz="1200"/>
              <a:t> </a:t>
            </a:r>
            <a:endParaRPr sz="1200"/>
          </a:p>
          <a:p>
            <a:pPr indent="0" lvl="0" marL="0" rtl="0" algn="l">
              <a:spcBef>
                <a:spcPts val="600"/>
              </a:spcBef>
              <a:spcAft>
                <a:spcPts val="0"/>
              </a:spcAft>
              <a:buNone/>
            </a:pPr>
            <a:r>
              <a:rPr lang="en" sz="1200" u="sng">
                <a:solidFill>
                  <a:schemeClr val="hlink"/>
                </a:solidFill>
                <a:hlinkClick r:id="rId5"/>
              </a:rPr>
              <a:t>https://www.pythonforengineers.com/audio-and-digital-signal-processingdsp-in-python/</a:t>
            </a:r>
            <a:r>
              <a:rPr lang="en" sz="1200"/>
              <a:t> </a:t>
            </a:r>
            <a:endParaRPr sz="1200"/>
          </a:p>
          <a:p>
            <a:pPr indent="0" lvl="0" marL="0" rtl="0" algn="l">
              <a:spcBef>
                <a:spcPts val="600"/>
              </a:spcBef>
              <a:spcAft>
                <a:spcPts val="0"/>
              </a:spcAft>
              <a:buNone/>
            </a:pPr>
            <a:r>
              <a:rPr lang="en" sz="1200" u="sng">
                <a:solidFill>
                  <a:schemeClr val="hlink"/>
                </a:solidFill>
                <a:hlinkClick r:id="rId6"/>
              </a:rPr>
              <a:t>https://github.com/librosa/librosa</a:t>
            </a:r>
            <a:r>
              <a:rPr lang="en" sz="1200"/>
              <a:t> </a:t>
            </a:r>
            <a:endParaRPr sz="1200"/>
          </a:p>
          <a:p>
            <a:pPr indent="0" lvl="0" marL="0" rtl="0" algn="l">
              <a:spcBef>
                <a:spcPts val="600"/>
              </a:spcBef>
              <a:spcAft>
                <a:spcPts val="0"/>
              </a:spcAft>
              <a:buNone/>
            </a:pPr>
            <a:r>
              <a:rPr lang="en" sz="1200" u="sng">
                <a:solidFill>
                  <a:schemeClr val="hlink"/>
                </a:solidFill>
                <a:hlinkClick r:id="rId7"/>
              </a:rPr>
              <a:t>https://pypi.org/project/librosa/</a:t>
            </a:r>
            <a:r>
              <a:rPr lang="en" sz="1200"/>
              <a:t> </a:t>
            </a:r>
            <a:endParaRPr sz="1200"/>
          </a:p>
          <a:p>
            <a:pPr indent="0" lvl="0" marL="0" rtl="0" algn="l">
              <a:spcBef>
                <a:spcPts val="600"/>
              </a:spcBef>
              <a:spcAft>
                <a:spcPts val="0"/>
              </a:spcAft>
              <a:buNone/>
            </a:pPr>
            <a:r>
              <a:rPr lang="en" sz="1200" u="sng">
                <a:solidFill>
                  <a:schemeClr val="hlink"/>
                </a:solidFill>
                <a:hlinkClick r:id="rId8"/>
              </a:rPr>
              <a:t>https://urbansounddataset.weebly.com/urbansound8k.html</a:t>
            </a:r>
            <a:r>
              <a:rPr lang="en" sz="1200"/>
              <a:t> </a:t>
            </a:r>
            <a:endParaRPr sz="1200"/>
          </a:p>
          <a:p>
            <a:pPr indent="0" lvl="0" marL="0" rtl="0" algn="l">
              <a:spcBef>
                <a:spcPts val="600"/>
              </a:spcBef>
              <a:spcAft>
                <a:spcPts val="0"/>
              </a:spcAft>
              <a:buNone/>
            </a:pPr>
            <a:r>
              <a:rPr lang="en" sz="1200" u="sng">
                <a:solidFill>
                  <a:schemeClr val="hlink"/>
                </a:solidFill>
                <a:hlinkClick r:id="rId9"/>
              </a:rPr>
              <a:t>http://www.justinsalamon.com/uploads/4/3/9/4/4394963/salamon_urbansound_acmmm14.pdf</a:t>
            </a:r>
            <a:endParaRPr sz="1200"/>
          </a:p>
          <a:p>
            <a:pPr indent="0" lvl="0" marL="0" rtl="0" algn="l">
              <a:spcBef>
                <a:spcPts val="600"/>
              </a:spcBef>
              <a:spcAft>
                <a:spcPts val="0"/>
              </a:spcAft>
              <a:buNone/>
            </a:pPr>
            <a:r>
              <a:rPr lang="en" sz="1200" u="sng">
                <a:solidFill>
                  <a:schemeClr val="hlink"/>
                </a:solidFill>
                <a:hlinkClick r:id="rId10"/>
              </a:rPr>
              <a:t>https://medium.com/@hasithsura/audio-classification-d37a82d6715</a:t>
            </a:r>
            <a:r>
              <a:rPr lang="en" sz="1200"/>
              <a:t>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rPr i="1" lang="en" sz="1200">
                <a:solidFill>
                  <a:srgbClr val="666666"/>
                </a:solidFill>
                <a:highlight>
                  <a:srgbClr val="FFFFFF"/>
                </a:highlight>
                <a:latin typeface="Arial"/>
                <a:ea typeface="Arial"/>
                <a:cs typeface="Arial"/>
                <a:sym typeface="Arial"/>
              </a:rPr>
              <a:t>J. Salamon, C. Jacoby and J. P. Bello, "</a:t>
            </a:r>
            <a:r>
              <a:rPr b="1" i="1" lang="en" sz="1200">
                <a:solidFill>
                  <a:srgbClr val="2A92E5"/>
                </a:solidFill>
                <a:highlight>
                  <a:srgbClr val="FFFFFF"/>
                </a:highlight>
                <a:uFill>
                  <a:noFill/>
                </a:uFill>
                <a:latin typeface="Arial"/>
                <a:ea typeface="Arial"/>
                <a:cs typeface="Arial"/>
                <a:sym typeface="Arial"/>
                <a:hlinkClick r:id="rId11">
                  <a:extLst>
                    <a:ext uri="{A12FA001-AC4F-418D-AE19-62706E023703}">
                      <ahyp:hlinkClr val="tx"/>
                    </a:ext>
                  </a:extLst>
                </a:hlinkClick>
              </a:rPr>
              <a:t>A Dataset and Taxonomy for Urban Sound Research</a:t>
            </a:r>
            <a:r>
              <a:rPr i="1" lang="en" sz="1200">
                <a:solidFill>
                  <a:srgbClr val="666666"/>
                </a:solidFill>
                <a:highlight>
                  <a:srgbClr val="FFFFFF"/>
                </a:highlight>
                <a:latin typeface="Arial"/>
                <a:ea typeface="Arial"/>
                <a:cs typeface="Arial"/>
                <a:sym typeface="Arial"/>
              </a:rPr>
              <a:t>", 22nd ACM International Conference on Multimedia, Orlando USA, Nov. 2014.</a:t>
            </a:r>
            <a:r>
              <a:rPr lang="en" sz="1200"/>
              <a:t>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ctrTitle"/>
          </p:nvPr>
        </p:nvSpPr>
        <p:spPr>
          <a:xfrm>
            <a:off x="685800" y="2249997"/>
            <a:ext cx="7772400" cy="643500"/>
          </a:xfrm>
          <a:prstGeom prst="rect">
            <a:avLst/>
          </a:prstGeom>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6000"/>
              <a:t>ANY QUESTIONS?</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Big Picture</a:t>
            </a:r>
            <a:endParaRPr/>
          </a:p>
        </p:txBody>
      </p:sp>
      <p:sp>
        <p:nvSpPr>
          <p:cNvPr id="98" name="Google Shape;98;p18"/>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3048"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If this sounds like </a:t>
            </a:r>
            <a:r>
              <a:rPr lang="en" sz="2000">
                <a:solidFill>
                  <a:srgbClr val="000000"/>
                </a:solidFill>
                <a:latin typeface="Proxima Nova"/>
                <a:ea typeface="Proxima Nova"/>
                <a:cs typeface="Proxima Nova"/>
                <a:sym typeface="Proxima Nova"/>
              </a:rPr>
              <a:t>Shazam</a:t>
            </a:r>
            <a:r>
              <a:rPr lang="en" sz="2000">
                <a:solidFill>
                  <a:srgbClr val="1155CC"/>
                </a:solidFill>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for </a:t>
            </a:r>
            <a:r>
              <a:rPr lang="en" sz="2000">
                <a:latin typeface="Proxima Nova"/>
                <a:ea typeface="Proxima Nova"/>
                <a:cs typeface="Proxima Nova"/>
                <a:sym typeface="Proxima Nova"/>
              </a:rPr>
              <a:t>Sounds</a:t>
            </a:r>
            <a:r>
              <a:rPr lang="en" sz="2000">
                <a:solidFill>
                  <a:schemeClr val="dk1"/>
                </a:solidFill>
                <a:latin typeface="Proxima Nova"/>
                <a:ea typeface="Proxima Nova"/>
                <a:cs typeface="Proxima Nova"/>
                <a:sym typeface="Proxima Nova"/>
              </a:rPr>
              <a:t>, you’re thinking in the right directio</a:t>
            </a:r>
            <a:r>
              <a:rPr lang="en" sz="2000">
                <a:latin typeface="Proxima Nova"/>
                <a:ea typeface="Proxima Nova"/>
                <a:cs typeface="Proxima Nova"/>
                <a:sym typeface="Proxima Nova"/>
              </a:rPr>
              <a:t>n</a:t>
            </a:r>
            <a:r>
              <a:rPr lang="en" sz="2000">
                <a:solidFill>
                  <a:schemeClr val="dk1"/>
                </a:solidFill>
                <a:latin typeface="Proxima Nova"/>
                <a:ea typeface="Proxima Nova"/>
                <a:cs typeface="Proxima Nova"/>
                <a:sym typeface="Proxima Nova"/>
              </a:rPr>
              <a:t>. However, </a:t>
            </a:r>
            <a:r>
              <a:rPr lang="en" sz="2000">
                <a:latin typeface="Proxima Nova"/>
                <a:ea typeface="Proxima Nova"/>
                <a:cs typeface="Proxima Nova"/>
                <a:sym typeface="Proxima Nova"/>
              </a:rPr>
              <a:t>when thinking of Shazam, s</a:t>
            </a:r>
            <a:r>
              <a:rPr lang="en" sz="2000">
                <a:solidFill>
                  <a:schemeClr val="dk1"/>
                </a:solidFill>
                <a:latin typeface="Proxima Nova"/>
                <a:ea typeface="Proxima Nova"/>
                <a:cs typeface="Proxima Nova"/>
                <a:sym typeface="Proxima Nova"/>
              </a:rPr>
              <a:t>ongs have no variation</a:t>
            </a:r>
            <a:r>
              <a:rPr lang="en" sz="2000">
                <a:latin typeface="Proxima Nova"/>
                <a:ea typeface="Proxima Nova"/>
                <a:cs typeface="Proxima Nova"/>
                <a:sym typeface="Proxima Nova"/>
              </a:rPr>
              <a:t>. </a:t>
            </a:r>
            <a:endParaRPr sz="2000">
              <a:latin typeface="Proxima Nova"/>
              <a:ea typeface="Proxima Nova"/>
              <a:cs typeface="Proxima Nova"/>
              <a:sym typeface="Proxima Nova"/>
            </a:endParaRPr>
          </a:p>
          <a:p>
            <a:pPr indent="0" lvl="0" marL="0" marR="3048"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What </a:t>
            </a:r>
            <a:r>
              <a:rPr lang="en" sz="2000">
                <a:solidFill>
                  <a:schemeClr val="dk1"/>
                </a:solidFill>
                <a:latin typeface="Proxima Nova"/>
                <a:ea typeface="Proxima Nova"/>
                <a:cs typeface="Proxima Nova"/>
                <a:sym typeface="Proxima Nova"/>
              </a:rPr>
              <a:t>allows music identification services to recognise tracks is </a:t>
            </a:r>
            <a:r>
              <a:rPr lang="en" sz="2000">
                <a:latin typeface="Proxima Nova"/>
                <a:ea typeface="Proxima Nova"/>
                <a:cs typeface="Proxima Nova"/>
                <a:sym typeface="Proxima Nova"/>
              </a:rPr>
              <a:t>that they can </a:t>
            </a:r>
            <a:r>
              <a:rPr lang="en" sz="2000">
                <a:solidFill>
                  <a:schemeClr val="dk1"/>
                </a:solidFill>
                <a:latin typeface="Proxima Nova"/>
                <a:ea typeface="Proxima Nova"/>
                <a:cs typeface="Proxima Nova"/>
                <a:sym typeface="Proxima Nova"/>
              </a:rPr>
              <a:t>compar</a:t>
            </a:r>
            <a:r>
              <a:rPr lang="en" sz="2000">
                <a:latin typeface="Proxima Nova"/>
                <a:ea typeface="Proxima Nova"/>
                <a:cs typeface="Proxima Nova"/>
                <a:sym typeface="Proxima Nova"/>
              </a:rPr>
              <a:t>e</a:t>
            </a:r>
            <a:r>
              <a:rPr lang="en" sz="2000">
                <a:solidFill>
                  <a:schemeClr val="dk1"/>
                </a:solidFill>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acoustic fingerprints</a:t>
            </a:r>
            <a:r>
              <a:rPr lang="en" sz="2000">
                <a:solidFill>
                  <a:schemeClr val="dk1"/>
                </a:solidFill>
                <a:latin typeface="Proxima Nova"/>
                <a:ea typeface="Proxima Nova"/>
                <a:cs typeface="Proxima Nova"/>
                <a:sym typeface="Proxima Nova"/>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a:t>
            </a:r>
            <a:endParaRPr/>
          </a:p>
        </p:txBody>
      </p:sp>
      <p:sp>
        <p:nvSpPr>
          <p:cNvPr id="104" name="Google Shape;104;p19"/>
          <p:cNvSpPr txBox="1"/>
          <p:nvPr>
            <p:ph idx="1" type="body"/>
          </p:nvPr>
        </p:nvSpPr>
        <p:spPr>
          <a:xfrm>
            <a:off x="784700" y="1652775"/>
            <a:ext cx="3964800" cy="2024400"/>
          </a:xfrm>
          <a:prstGeom prst="rect">
            <a:avLst/>
          </a:prstGeom>
        </p:spPr>
        <p:txBody>
          <a:bodyPr anchorCtr="0" anchor="t" bIns="0" lIns="0" spcFirstLastPara="1" rIns="0" wrap="square" tIns="0">
            <a:noAutofit/>
          </a:bodyPr>
          <a:lstStyle/>
          <a:p>
            <a:pPr indent="0" lvl="0" marL="0" marR="33528"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T</a:t>
            </a:r>
            <a:r>
              <a:rPr lang="en" sz="2000">
                <a:solidFill>
                  <a:schemeClr val="dk1"/>
                </a:solidFill>
                <a:latin typeface="Proxima Nova"/>
                <a:ea typeface="Proxima Nova"/>
                <a:cs typeface="Proxima Nova"/>
                <a:sym typeface="Proxima Nova"/>
              </a:rPr>
              <a:t>he</a:t>
            </a:r>
            <a:r>
              <a:rPr lang="en" sz="2000">
                <a:latin typeface="Proxima Nova"/>
                <a:ea typeface="Proxima Nova"/>
                <a:cs typeface="Proxima Nova"/>
                <a:sym typeface="Proxima Nova"/>
              </a:rPr>
              <a:t> </a:t>
            </a:r>
            <a:r>
              <a:rPr lang="en" sz="2000">
                <a:solidFill>
                  <a:srgbClr val="FF0000"/>
                </a:solidFill>
                <a:latin typeface="Proxima Nova"/>
                <a:ea typeface="Proxima Nova"/>
                <a:cs typeface="Proxima Nova"/>
                <a:sym typeface="Proxima Nova"/>
              </a:rPr>
              <a:t>Urban Sound 8K</a:t>
            </a:r>
            <a:r>
              <a:rPr lang="en" sz="2000">
                <a:solidFill>
                  <a:srgbClr val="FF0000"/>
                </a:solidFill>
                <a:latin typeface="Proxima Nova"/>
                <a:ea typeface="Proxima Nova"/>
                <a:cs typeface="Proxima Nova"/>
                <a:sym typeface="Proxima Nova"/>
              </a:rPr>
              <a:t> </a:t>
            </a:r>
            <a:r>
              <a:rPr lang="en" sz="2000">
                <a:latin typeface="Proxima Nova"/>
                <a:ea typeface="Proxima Nova"/>
                <a:cs typeface="Proxima Nova"/>
                <a:sym typeface="Proxima Nova"/>
              </a:rPr>
              <a:t>dataset</a:t>
            </a: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marR="33528"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A</a:t>
            </a:r>
            <a:r>
              <a:rPr lang="en" sz="2000">
                <a:solidFill>
                  <a:schemeClr val="dk1"/>
                </a:solidFill>
                <a:latin typeface="Proxima Nova"/>
                <a:ea typeface="Proxima Nova"/>
                <a:cs typeface="Proxima Nova"/>
                <a:sym typeface="Proxima Nova"/>
              </a:rPr>
              <a:t> collection of 8732 short clips covering 10 different sounds from urban environments</a:t>
            </a:r>
            <a:endParaRPr sz="2000">
              <a:latin typeface="Proxima Nova"/>
              <a:ea typeface="Proxima Nova"/>
              <a:cs typeface="Proxima Nova"/>
              <a:sym typeface="Proxima Nova"/>
            </a:endParaRPr>
          </a:p>
          <a:p>
            <a:pPr indent="0" lvl="0" marL="0" marR="33528" rtl="0" algn="l">
              <a:spcBef>
                <a:spcPts val="1704"/>
              </a:spcBef>
              <a:spcAft>
                <a:spcPts val="0"/>
              </a:spcAft>
              <a:buClr>
                <a:schemeClr val="dk1"/>
              </a:buClr>
              <a:buSzPts val="1100"/>
              <a:buFont typeface="Arial"/>
              <a:buNone/>
            </a:pPr>
            <a:r>
              <a:t/>
            </a:r>
            <a:endParaRPr/>
          </a:p>
        </p:txBody>
      </p:sp>
      <p:pic>
        <p:nvPicPr>
          <p:cNvPr id="105" name="Google Shape;105;p19"/>
          <p:cNvPicPr preferRelativeResize="0"/>
          <p:nvPr/>
        </p:nvPicPr>
        <p:blipFill>
          <a:blip r:embed="rId3">
            <a:alphaModFix/>
          </a:blip>
          <a:stretch>
            <a:fillRect/>
          </a:stretch>
        </p:blipFill>
        <p:spPr>
          <a:xfrm>
            <a:off x="4928325" y="881413"/>
            <a:ext cx="3467675" cy="325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855300" y="836000"/>
            <a:ext cx="4779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Issues with the Data</a:t>
            </a:r>
            <a:endParaRPr/>
          </a:p>
        </p:txBody>
      </p:sp>
      <p:sp>
        <p:nvSpPr>
          <p:cNvPr id="111" name="Google Shape;111;p20"/>
          <p:cNvSpPr txBox="1"/>
          <p:nvPr>
            <p:ph idx="1" type="body"/>
          </p:nvPr>
        </p:nvSpPr>
        <p:spPr>
          <a:xfrm>
            <a:off x="855300" y="1353950"/>
            <a:ext cx="4654800" cy="3033900"/>
          </a:xfrm>
          <a:prstGeom prst="rect">
            <a:avLst/>
          </a:prstGeom>
        </p:spPr>
        <p:txBody>
          <a:bodyPr anchorCtr="0" anchor="t" bIns="0" lIns="0" spcFirstLastPara="1" rIns="0" wrap="square" tIns="0">
            <a:noAutofit/>
          </a:bodyPr>
          <a:lstStyle/>
          <a:p>
            <a:pPr indent="0" lvl="0" marL="0" marR="45720"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The input format will be the digital waveforms, just as would be recorded by a microphone, stored as WAV files. </a:t>
            </a:r>
            <a:endParaRPr sz="2000">
              <a:solidFill>
                <a:schemeClr val="dk1"/>
              </a:solidFill>
              <a:latin typeface="Proxima Nova"/>
              <a:ea typeface="Proxima Nova"/>
              <a:cs typeface="Proxima Nova"/>
              <a:sym typeface="Proxima Nova"/>
            </a:endParaRPr>
          </a:p>
          <a:p>
            <a:pPr indent="0" lvl="0" marL="0" marR="45720"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From this input, we’ll need to extract features. </a:t>
            </a:r>
            <a:endParaRPr/>
          </a:p>
        </p:txBody>
      </p:sp>
      <p:pic>
        <p:nvPicPr>
          <p:cNvPr id="112" name="Google Shape;112;p20"/>
          <p:cNvPicPr preferRelativeResize="0"/>
          <p:nvPr/>
        </p:nvPicPr>
        <p:blipFill>
          <a:blip r:embed="rId3">
            <a:alphaModFix/>
          </a:blip>
          <a:stretch>
            <a:fillRect/>
          </a:stretch>
        </p:blipFill>
        <p:spPr>
          <a:xfrm>
            <a:off x="5634300" y="635050"/>
            <a:ext cx="1410425" cy="1442325"/>
          </a:xfrm>
          <a:prstGeom prst="rect">
            <a:avLst/>
          </a:prstGeom>
          <a:noFill/>
          <a:ln>
            <a:noFill/>
          </a:ln>
        </p:spPr>
      </p:pic>
      <p:pic>
        <p:nvPicPr>
          <p:cNvPr id="113" name="Google Shape;113;p20"/>
          <p:cNvPicPr preferRelativeResize="0"/>
          <p:nvPr/>
        </p:nvPicPr>
        <p:blipFill>
          <a:blip r:embed="rId3">
            <a:alphaModFix/>
          </a:blip>
          <a:stretch>
            <a:fillRect/>
          </a:stretch>
        </p:blipFill>
        <p:spPr>
          <a:xfrm>
            <a:off x="6645016" y="96025"/>
            <a:ext cx="1410434" cy="1442304"/>
          </a:xfrm>
          <a:prstGeom prst="rect">
            <a:avLst/>
          </a:prstGeom>
          <a:noFill/>
          <a:ln>
            <a:noFill/>
          </a:ln>
        </p:spPr>
      </p:pic>
      <p:pic>
        <p:nvPicPr>
          <p:cNvPr id="114" name="Google Shape;114;p20"/>
          <p:cNvPicPr preferRelativeResize="0"/>
          <p:nvPr/>
        </p:nvPicPr>
        <p:blipFill>
          <a:blip r:embed="rId3">
            <a:alphaModFix/>
          </a:blip>
          <a:stretch>
            <a:fillRect/>
          </a:stretch>
        </p:blipFill>
        <p:spPr>
          <a:xfrm>
            <a:off x="6645016" y="1353946"/>
            <a:ext cx="1410434" cy="1442304"/>
          </a:xfrm>
          <a:prstGeom prst="rect">
            <a:avLst/>
          </a:prstGeom>
          <a:noFill/>
          <a:ln>
            <a:noFill/>
          </a:ln>
        </p:spPr>
      </p:pic>
      <p:pic>
        <p:nvPicPr>
          <p:cNvPr id="115" name="Google Shape;115;p20"/>
          <p:cNvPicPr preferRelativeResize="0"/>
          <p:nvPr/>
        </p:nvPicPr>
        <p:blipFill>
          <a:blip r:embed="rId3">
            <a:alphaModFix/>
          </a:blip>
          <a:stretch>
            <a:fillRect/>
          </a:stretch>
        </p:blipFill>
        <p:spPr>
          <a:xfrm>
            <a:off x="6645025" y="2571750"/>
            <a:ext cx="1410425" cy="1442325"/>
          </a:xfrm>
          <a:prstGeom prst="rect">
            <a:avLst/>
          </a:prstGeom>
          <a:noFill/>
          <a:ln>
            <a:noFill/>
          </a:ln>
        </p:spPr>
      </p:pic>
      <p:pic>
        <p:nvPicPr>
          <p:cNvPr id="116" name="Google Shape;116;p20"/>
          <p:cNvPicPr preferRelativeResize="0"/>
          <p:nvPr/>
        </p:nvPicPr>
        <p:blipFill>
          <a:blip r:embed="rId3">
            <a:alphaModFix/>
          </a:blip>
          <a:stretch>
            <a:fillRect/>
          </a:stretch>
        </p:blipFill>
        <p:spPr>
          <a:xfrm>
            <a:off x="7630591" y="2149750"/>
            <a:ext cx="1410434" cy="1442304"/>
          </a:xfrm>
          <a:prstGeom prst="rect">
            <a:avLst/>
          </a:prstGeom>
          <a:noFill/>
          <a:ln>
            <a:noFill/>
          </a:ln>
        </p:spPr>
      </p:pic>
      <p:pic>
        <p:nvPicPr>
          <p:cNvPr id="117" name="Google Shape;117;p20"/>
          <p:cNvPicPr preferRelativeResize="0"/>
          <p:nvPr/>
        </p:nvPicPr>
        <p:blipFill>
          <a:blip r:embed="rId3">
            <a:alphaModFix/>
          </a:blip>
          <a:stretch>
            <a:fillRect/>
          </a:stretch>
        </p:blipFill>
        <p:spPr>
          <a:xfrm>
            <a:off x="7630591" y="3297746"/>
            <a:ext cx="1410434" cy="1442304"/>
          </a:xfrm>
          <a:prstGeom prst="rect">
            <a:avLst/>
          </a:prstGeom>
          <a:noFill/>
          <a:ln>
            <a:noFill/>
          </a:ln>
        </p:spPr>
      </p:pic>
      <p:pic>
        <p:nvPicPr>
          <p:cNvPr id="118" name="Google Shape;118;p20"/>
          <p:cNvPicPr preferRelativeResize="0"/>
          <p:nvPr/>
        </p:nvPicPr>
        <p:blipFill>
          <a:blip r:embed="rId3">
            <a:alphaModFix/>
          </a:blip>
          <a:stretch>
            <a:fillRect/>
          </a:stretch>
        </p:blipFill>
        <p:spPr>
          <a:xfrm>
            <a:off x="5634300" y="3212825"/>
            <a:ext cx="1410425" cy="1442325"/>
          </a:xfrm>
          <a:prstGeom prst="rect">
            <a:avLst/>
          </a:prstGeom>
          <a:noFill/>
          <a:ln>
            <a:noFill/>
          </a:ln>
        </p:spPr>
      </p:pic>
      <p:pic>
        <p:nvPicPr>
          <p:cNvPr id="119" name="Google Shape;119;p20"/>
          <p:cNvPicPr preferRelativeResize="0"/>
          <p:nvPr/>
        </p:nvPicPr>
        <p:blipFill>
          <a:blip r:embed="rId3">
            <a:alphaModFix/>
          </a:blip>
          <a:stretch>
            <a:fillRect/>
          </a:stretch>
        </p:blipFill>
        <p:spPr>
          <a:xfrm>
            <a:off x="5634291" y="1916125"/>
            <a:ext cx="1410434" cy="1442304"/>
          </a:xfrm>
          <a:prstGeom prst="rect">
            <a:avLst/>
          </a:prstGeom>
          <a:noFill/>
          <a:ln>
            <a:noFill/>
          </a:ln>
        </p:spPr>
      </p:pic>
      <p:pic>
        <p:nvPicPr>
          <p:cNvPr id="120" name="Google Shape;120;p20"/>
          <p:cNvPicPr preferRelativeResize="0"/>
          <p:nvPr/>
        </p:nvPicPr>
        <p:blipFill>
          <a:blip r:embed="rId3">
            <a:alphaModFix/>
          </a:blip>
          <a:stretch>
            <a:fillRect/>
          </a:stretch>
        </p:blipFill>
        <p:spPr>
          <a:xfrm>
            <a:off x="7630591" y="881396"/>
            <a:ext cx="1410434" cy="14423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we need deep learning </a:t>
            </a:r>
            <a:endParaRPr/>
          </a:p>
        </p:txBody>
      </p:sp>
      <p:sp>
        <p:nvSpPr>
          <p:cNvPr id="126" name="Google Shape;126;p21"/>
          <p:cNvSpPr txBox="1"/>
          <p:nvPr>
            <p:ph idx="1" type="body"/>
          </p:nvPr>
        </p:nvSpPr>
        <p:spPr>
          <a:xfrm>
            <a:off x="855300" y="1353947"/>
            <a:ext cx="7433400" cy="3033900"/>
          </a:xfrm>
          <a:prstGeom prst="rect">
            <a:avLst/>
          </a:prstGeom>
        </p:spPr>
        <p:txBody>
          <a:bodyPr anchorCtr="0" anchor="t" bIns="0" lIns="0" spcFirstLastPara="1" rIns="0" wrap="square" tIns="0">
            <a:noAutofit/>
          </a:bodyPr>
          <a:lstStyle/>
          <a:p>
            <a:pPr indent="0" lvl="0" marL="0" marR="88392"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T</a:t>
            </a:r>
            <a:r>
              <a:rPr lang="en" sz="2000">
                <a:solidFill>
                  <a:schemeClr val="dk1"/>
                </a:solidFill>
                <a:latin typeface="Proxima Nova"/>
                <a:ea typeface="Proxima Nova"/>
                <a:cs typeface="Proxima Nova"/>
                <a:sym typeface="Proxima Nova"/>
              </a:rPr>
              <a:t>he challenge then, is to find measurable properties that differ in recordings and are alike. </a:t>
            </a:r>
            <a:endParaRPr sz="2000">
              <a:solidFill>
                <a:schemeClr val="dk1"/>
              </a:solidFill>
              <a:latin typeface="Proxima Nova"/>
              <a:ea typeface="Proxima Nova"/>
              <a:cs typeface="Proxima Nova"/>
              <a:sym typeface="Proxima Nova"/>
            </a:endParaRPr>
          </a:p>
          <a:p>
            <a:pPr indent="0" lvl="0" marL="0" marR="88392"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The feature extraction makes this problem an </a:t>
            </a:r>
            <a:r>
              <a:rPr lang="en" sz="2000">
                <a:latin typeface="Proxima Nova"/>
                <a:ea typeface="Proxima Nova"/>
                <a:cs typeface="Proxima Nova"/>
                <a:sym typeface="Proxima Nova"/>
              </a:rPr>
              <a:t>applicable</a:t>
            </a:r>
            <a:r>
              <a:rPr lang="en" sz="2000">
                <a:solidFill>
                  <a:schemeClr val="dk1"/>
                </a:solidFill>
                <a:latin typeface="Proxima Nova"/>
                <a:ea typeface="Proxima Nova"/>
                <a:cs typeface="Proxima Nova"/>
                <a:sym typeface="Proxima Nova"/>
              </a:rPr>
              <a:t> </a:t>
            </a:r>
            <a:r>
              <a:rPr lang="en" sz="2000">
                <a:latin typeface="Proxima Nova"/>
                <a:ea typeface="Proxima Nova"/>
                <a:cs typeface="Proxima Nova"/>
                <a:sym typeface="Proxima Nova"/>
              </a:rPr>
              <a:t>for </a:t>
            </a:r>
            <a:r>
              <a:rPr lang="en" sz="2000">
                <a:solidFill>
                  <a:schemeClr val="dk1"/>
                </a:solidFill>
                <a:latin typeface="Proxima Nova"/>
                <a:ea typeface="Proxima Nova"/>
                <a:cs typeface="Proxima Nova"/>
                <a:sym typeface="Proxima Nova"/>
              </a:rPr>
              <a:t>deep learning, </a:t>
            </a:r>
            <a:r>
              <a:rPr lang="en" sz="2000">
                <a:latin typeface="Proxima Nova"/>
                <a:ea typeface="Proxima Nova"/>
                <a:cs typeface="Proxima Nova"/>
                <a:sym typeface="Proxima Nova"/>
              </a:rPr>
              <a:t>which is</a:t>
            </a:r>
            <a:r>
              <a:rPr lang="en" sz="2000">
                <a:solidFill>
                  <a:schemeClr val="dk1"/>
                </a:solidFill>
                <a:latin typeface="Proxima Nova"/>
                <a:ea typeface="Proxima Nova"/>
                <a:cs typeface="Proxima Nova"/>
                <a:sym typeface="Proxima Nova"/>
              </a:rPr>
              <a:t> capable of automated </a:t>
            </a:r>
            <a:r>
              <a:rPr lang="en" sz="2000">
                <a:solidFill>
                  <a:srgbClr val="FF0000"/>
                </a:solidFill>
                <a:latin typeface="Proxima Nova"/>
                <a:ea typeface="Proxima Nova"/>
                <a:cs typeface="Proxima Nova"/>
                <a:sym typeface="Proxima Nova"/>
              </a:rPr>
              <a:t>feature learning</a:t>
            </a:r>
            <a:r>
              <a:rPr lang="en" sz="2000">
                <a:solidFill>
                  <a:srgbClr val="000000"/>
                </a:solidFill>
                <a:latin typeface="Proxima Nova"/>
                <a:ea typeface="Proxima Nova"/>
                <a:cs typeface="Proxima Nova"/>
                <a:sym typeface="Proxima Nova"/>
              </a:rPr>
              <a:t>.</a:t>
            </a:r>
            <a:r>
              <a:rPr lang="en" sz="2000">
                <a:solidFill>
                  <a:srgbClr val="FF0000"/>
                </a:solidFill>
                <a:latin typeface="Proxima Nova"/>
                <a:ea typeface="Proxima Nova"/>
                <a:cs typeface="Proxima Nova"/>
                <a:sym typeface="Proxima Nova"/>
              </a:rPr>
              <a:t> </a:t>
            </a:r>
            <a:endParaRPr sz="2000">
              <a:solidFill>
                <a:srgbClr val="FF0000"/>
              </a:solidFill>
              <a:latin typeface="Proxima Nova"/>
              <a:ea typeface="Proxima Nova"/>
              <a:cs typeface="Proxima Nova"/>
              <a:sym typeface="Proxima Nova"/>
            </a:endParaRPr>
          </a:p>
          <a:p>
            <a:pPr indent="0" lvl="0" marL="0" marR="201168" rtl="0" algn="l">
              <a:spcBef>
                <a:spcPts val="600"/>
              </a:spcBef>
              <a:spcAft>
                <a:spcPts val="0"/>
              </a:spcAft>
              <a:buClr>
                <a:schemeClr val="dk1"/>
              </a:buClr>
              <a:buSzPts val="1100"/>
              <a:buFont typeface="Arial"/>
              <a:buNone/>
            </a:pPr>
            <a:r>
              <a:t/>
            </a:r>
            <a:endParaRPr sz="2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855300" y="8253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Exploration</a:t>
            </a:r>
            <a:endParaRPr/>
          </a:p>
        </p:txBody>
      </p:sp>
      <p:sp>
        <p:nvSpPr>
          <p:cNvPr id="132" name="Google Shape;132;p22"/>
          <p:cNvSpPr txBox="1"/>
          <p:nvPr>
            <p:ph idx="1" type="body"/>
          </p:nvPr>
        </p:nvSpPr>
        <p:spPr>
          <a:xfrm>
            <a:off x="801925" y="1353950"/>
            <a:ext cx="3413100" cy="3033900"/>
          </a:xfrm>
          <a:prstGeom prst="rect">
            <a:avLst/>
          </a:prstGeom>
        </p:spPr>
        <p:txBody>
          <a:bodyPr anchorCtr="0" anchor="t" bIns="0" lIns="0" spcFirstLastPara="1" rIns="0" wrap="square" tIns="0">
            <a:noAutofit/>
          </a:bodyPr>
          <a:lstStyle/>
          <a:p>
            <a:pPr indent="0" lvl="0" marL="0" marR="39624" rtl="0" algn="l">
              <a:spcBef>
                <a:spcPts val="1704"/>
              </a:spcBef>
              <a:spcAft>
                <a:spcPts val="0"/>
              </a:spcAft>
              <a:buClr>
                <a:schemeClr val="dk1"/>
              </a:buClr>
              <a:buSzPts val="1100"/>
              <a:buFont typeface="Arial"/>
              <a:buNone/>
            </a:pPr>
            <a:r>
              <a:rPr lang="en" sz="2000">
                <a:solidFill>
                  <a:schemeClr val="dk1"/>
                </a:solidFill>
                <a:latin typeface="Proxima Nova"/>
                <a:ea typeface="Proxima Nova"/>
                <a:cs typeface="Proxima Nova"/>
                <a:sym typeface="Proxima Nova"/>
              </a:rPr>
              <a:t>Most of the samples are </a:t>
            </a:r>
            <a:r>
              <a:rPr lang="en" sz="2000">
                <a:solidFill>
                  <a:srgbClr val="FF0000"/>
                </a:solidFill>
                <a:latin typeface="Proxima Nova"/>
                <a:ea typeface="Proxima Nova"/>
                <a:cs typeface="Proxima Nova"/>
                <a:sym typeface="Proxima Nova"/>
              </a:rPr>
              <a:t>stereo</a:t>
            </a:r>
            <a:r>
              <a:rPr lang="en" sz="2000">
                <a:solidFill>
                  <a:schemeClr val="dk1"/>
                </a:solidFill>
                <a:latin typeface="Proxima Nova"/>
                <a:ea typeface="Proxima Nova"/>
                <a:cs typeface="Proxima Nova"/>
                <a:sym typeface="Proxima Nova"/>
              </a:rPr>
              <a:t> recordings, sampled at 48000 hertz</a:t>
            </a:r>
            <a:r>
              <a:rPr lang="en" sz="2000">
                <a:latin typeface="Proxima Nova"/>
                <a:ea typeface="Proxima Nova"/>
                <a:cs typeface="Proxima Nova"/>
                <a:sym typeface="Proxima Nova"/>
              </a:rPr>
              <a:t>.</a:t>
            </a:r>
            <a:r>
              <a:rPr lang="en" sz="2000">
                <a:solidFill>
                  <a:schemeClr val="dk1"/>
                </a:solidFill>
                <a:latin typeface="Proxima Nova"/>
                <a:ea typeface="Proxima Nova"/>
                <a:cs typeface="Proxima Nova"/>
                <a:sym typeface="Proxima Nova"/>
              </a:rPr>
              <a:t> </a:t>
            </a:r>
            <a:endParaRPr sz="2000">
              <a:solidFill>
                <a:schemeClr val="dk1"/>
              </a:solidFill>
              <a:latin typeface="Proxima Nova"/>
              <a:ea typeface="Proxima Nova"/>
              <a:cs typeface="Proxima Nova"/>
              <a:sym typeface="Proxima Nova"/>
            </a:endParaRPr>
          </a:p>
          <a:p>
            <a:pPr indent="0" lvl="0" marL="0" marR="39624" rtl="0" algn="l">
              <a:spcBef>
                <a:spcPts val="1704"/>
              </a:spcBef>
              <a:spcAft>
                <a:spcPts val="0"/>
              </a:spcAft>
              <a:buClr>
                <a:schemeClr val="dk1"/>
              </a:buClr>
              <a:buSzPts val="1100"/>
              <a:buFont typeface="Arial"/>
              <a:buNone/>
            </a:pPr>
            <a:r>
              <a:rPr lang="en" sz="2000">
                <a:latin typeface="Proxima Nova"/>
                <a:ea typeface="Proxima Nova"/>
                <a:cs typeface="Proxima Nova"/>
                <a:sym typeface="Proxima Nova"/>
              </a:rPr>
              <a:t>T</a:t>
            </a:r>
            <a:r>
              <a:rPr lang="en" sz="2000">
                <a:solidFill>
                  <a:schemeClr val="dk1"/>
                </a:solidFill>
                <a:latin typeface="Proxima Nova"/>
                <a:ea typeface="Proxima Nova"/>
                <a:cs typeface="Proxima Nova"/>
                <a:sym typeface="Proxima Nova"/>
              </a:rPr>
              <a:t>he </a:t>
            </a:r>
            <a:r>
              <a:rPr lang="en" sz="2000">
                <a:solidFill>
                  <a:srgbClr val="FF0000"/>
                </a:solidFill>
                <a:latin typeface="Proxima Nova"/>
                <a:ea typeface="Proxima Nova"/>
                <a:cs typeface="Proxima Nova"/>
                <a:sym typeface="Proxima Nova"/>
              </a:rPr>
              <a:t>librosa</a:t>
            </a:r>
            <a:r>
              <a:rPr lang="en" sz="2000">
                <a:solidFill>
                  <a:srgbClr val="1155CC"/>
                </a:solidFill>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library</a:t>
            </a:r>
            <a:r>
              <a:rPr lang="en" sz="2000">
                <a:latin typeface="Proxima Nova"/>
                <a:ea typeface="Proxima Nova"/>
                <a:cs typeface="Proxima Nova"/>
                <a:sym typeface="Proxima Nova"/>
              </a:rPr>
              <a:t> </a:t>
            </a:r>
            <a:r>
              <a:rPr lang="en" sz="2000">
                <a:solidFill>
                  <a:schemeClr val="dk1"/>
                </a:solidFill>
                <a:latin typeface="Proxima Nova"/>
                <a:ea typeface="Proxima Nova"/>
                <a:cs typeface="Proxima Nova"/>
                <a:sym typeface="Proxima Nova"/>
              </a:rPr>
              <a:t>converts the samples to a single (</a:t>
            </a:r>
            <a:r>
              <a:rPr lang="en" sz="2000">
                <a:solidFill>
                  <a:srgbClr val="FF0000"/>
                </a:solidFill>
                <a:latin typeface="Proxima Nova"/>
                <a:ea typeface="Proxima Nova"/>
                <a:cs typeface="Proxima Nova"/>
                <a:sym typeface="Proxima Nova"/>
              </a:rPr>
              <a:t>mono</a:t>
            </a:r>
            <a:r>
              <a:rPr lang="en" sz="2000">
                <a:solidFill>
                  <a:schemeClr val="dk1"/>
                </a:solidFill>
                <a:latin typeface="Proxima Nova"/>
                <a:ea typeface="Proxima Nova"/>
                <a:cs typeface="Proxima Nova"/>
                <a:sym typeface="Proxima Nova"/>
              </a:rPr>
              <a:t>) channel, and down-samples each to 22050 hz</a:t>
            </a:r>
            <a:endParaRPr sz="2000">
              <a:latin typeface="Proxima Nova"/>
              <a:ea typeface="Proxima Nova"/>
              <a:cs typeface="Proxima Nova"/>
              <a:sym typeface="Proxima Nova"/>
            </a:endParaRPr>
          </a:p>
          <a:p>
            <a:pPr indent="0" lvl="0" marL="0" marR="39624" rtl="0" algn="l">
              <a:spcBef>
                <a:spcPts val="1704"/>
              </a:spcBef>
              <a:spcAft>
                <a:spcPts val="0"/>
              </a:spcAft>
              <a:buClr>
                <a:schemeClr val="dk1"/>
              </a:buClr>
              <a:buSzPts val="1100"/>
              <a:buFont typeface="Arial"/>
              <a:buNone/>
            </a:pPr>
            <a:r>
              <a:t/>
            </a:r>
            <a:endParaRPr sz="2000">
              <a:latin typeface="Proxima Nova"/>
              <a:ea typeface="Proxima Nova"/>
              <a:cs typeface="Proxima Nova"/>
              <a:sym typeface="Proxima Nova"/>
            </a:endParaRPr>
          </a:p>
        </p:txBody>
      </p:sp>
      <p:pic>
        <p:nvPicPr>
          <p:cNvPr id="133" name="Google Shape;133;p22"/>
          <p:cNvPicPr preferRelativeResize="0"/>
          <p:nvPr/>
        </p:nvPicPr>
        <p:blipFill>
          <a:blip r:embed="rId3">
            <a:alphaModFix/>
          </a:blip>
          <a:stretch>
            <a:fillRect/>
          </a:stretch>
        </p:blipFill>
        <p:spPr>
          <a:xfrm>
            <a:off x="4305225" y="1523338"/>
            <a:ext cx="4571999" cy="209681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0" y="551634"/>
            <a:ext cx="9144003" cy="40406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ola template">
  <a:themeElements>
    <a:clrScheme name="Custom 347">
      <a:dk1>
        <a:srgbClr val="061A22"/>
      </a:dk1>
      <a:lt1>
        <a:srgbClr val="FFFFFF"/>
      </a:lt1>
      <a:dk2>
        <a:srgbClr val="808D8B"/>
      </a:dk2>
      <a:lt2>
        <a:srgbClr val="E7EDEB"/>
      </a:lt2>
      <a:accent1>
        <a:srgbClr val="CCFF67"/>
      </a:accent1>
      <a:accent2>
        <a:srgbClr val="6DD84D"/>
      </a:accent2>
      <a:accent3>
        <a:srgbClr val="17B342"/>
      </a:accent3>
      <a:accent4>
        <a:srgbClr val="009E9A"/>
      </a:accent4>
      <a:accent5>
        <a:srgbClr val="075E68"/>
      </a:accent5>
      <a:accent6>
        <a:srgbClr val="E4FDC4"/>
      </a:accent6>
      <a:hlink>
        <a:srgbClr val="00806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